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146849536" r:id="rId2"/>
    <p:sldId id="2146849216" r:id="rId3"/>
    <p:sldId id="2146849285" r:id="rId4"/>
    <p:sldId id="2146849068" r:id="rId5"/>
    <p:sldId id="2146849534" r:id="rId6"/>
    <p:sldId id="2146849282" r:id="rId7"/>
    <p:sldId id="2146849538" r:id="rId8"/>
    <p:sldId id="2146849517" r:id="rId9"/>
    <p:sldId id="2146849518" r:id="rId10"/>
    <p:sldId id="2146849256" r:id="rId11"/>
    <p:sldId id="2146849270" r:id="rId12"/>
    <p:sldId id="2146849057" r:id="rId13"/>
    <p:sldId id="2147471958" r:id="rId14"/>
    <p:sldId id="446" r:id="rId15"/>
    <p:sldId id="214684953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39200"/>
    <a:srgbClr val="00B050"/>
    <a:srgbClr val="007CC1"/>
    <a:srgbClr val="000000"/>
    <a:srgbClr val="A6B0BA"/>
    <a:srgbClr val="F2F2F2"/>
    <a:srgbClr val="737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2173" autoAdjust="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F9F6AA-1172-8C5B-9F46-79341E12DB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95095E-6FC5-4CF8-A566-BF9AAD0E5D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B6023-C9D9-47AC-8B12-C75BCFFA118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AABDE-6593-BB1C-A551-5F71F0FF38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4E2465-D6C8-5D3A-AFCF-AD06CDABC9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B74F0-1AA0-42CC-BAC2-01553749C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02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CEA62-1324-4122-B810-7C51359DEEA2}" type="datetimeFigureOut">
              <a:rPr lang="en-US" smtClean="0"/>
              <a:t>8/27/2025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1A4CD-819C-44E3-9B1E-5E020222EE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971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1526B-7E83-42A4-A26A-60EA22746209}" type="slidenum">
              <a:rPr lang="en-US" noProof="0" smtClean="0"/>
              <a:pPr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5354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gray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gray"/>
        <p:txBody>
          <a:bodyPr/>
          <a:lstStyle/>
          <a:p>
            <a:fld id="{ECA1526B-7E83-42A4-A26A-60EA2274620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498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1526B-7E83-42A4-A26A-60EA22746209}" type="slidenum">
              <a:rPr lang="en-US" noProof="0" smtClean="0"/>
              <a:pPr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89025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1526B-7E83-42A4-A26A-60EA22746209}" type="slidenum">
              <a:rPr lang="en-US" noProof="0" smtClean="0"/>
              <a:pPr/>
              <a:t>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89025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12">
            <a:extLst>
              <a:ext uri="{FF2B5EF4-FFF2-40B4-BE49-F238E27FC236}">
                <a16:creationId xmlns:a16="http://schemas.microsoft.com/office/drawing/2014/main" id="{362F928C-8ADF-8915-BC51-0822856983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-27385"/>
            <a:ext cx="12192000" cy="68989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A8639FF-AEE0-4B54-811F-7290D0A9C9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731838" y="1484312"/>
            <a:ext cx="10728324" cy="2008641"/>
          </a:xfrm>
          <a:prstGeom prst="rect">
            <a:avLst/>
          </a:prstGeom>
        </p:spPr>
        <p:txBody>
          <a:bodyPr tIns="0" bIns="72000"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  <a:lvl6pPr>
              <a:defRPr sz="4800">
                <a:solidFill>
                  <a:schemeClr val="bg1"/>
                </a:solidFill>
              </a:defRPr>
            </a:lvl6pPr>
            <a:lvl7pPr>
              <a:defRPr sz="4800">
                <a:solidFill>
                  <a:schemeClr val="bg1"/>
                </a:solidFill>
              </a:defRPr>
            </a:lvl7pPr>
            <a:lvl8pPr>
              <a:defRPr sz="4800">
                <a:solidFill>
                  <a:schemeClr val="bg1"/>
                </a:solidFill>
              </a:defRPr>
            </a:lvl8pPr>
            <a:lvl9pPr>
              <a:defRPr sz="4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Click to add title 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B2F4070-1FD5-4AA5-814E-B037EDDBD6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31838" y="3492954"/>
            <a:ext cx="10728325" cy="6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 b="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tabLst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 b="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61" name="Media Placeholder 60">
            <a:extLst>
              <a:ext uri="{FF2B5EF4-FFF2-40B4-BE49-F238E27FC236}">
                <a16:creationId xmlns:a16="http://schemas.microsoft.com/office/drawing/2014/main" id="{4641319B-CEA6-463F-B09D-3BC40EAA59E1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 bwMode="gray">
          <a:xfrm>
            <a:off x="10632955" y="476250"/>
            <a:ext cx="826247" cy="340127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noProof="0" dirty="0"/>
              <a:t> 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A56F067-0292-4247-A4C5-88AF77577B5B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106AF192-F82E-4287-9AC4-A6A12EE289D5}" type="datetime1">
              <a:rPr lang="en-US" noProof="0" smtClean="0"/>
              <a:t>8/27/2025</a:t>
            </a:fld>
            <a:endParaRPr lang="en-US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FC1DE10-0E0E-4D8C-BFB6-675248713A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picoScan100 | 2D LiDAR sensors | Dynamic Ranging | Autonomous Perception</a:t>
            </a:r>
            <a:endParaRPr lang="en-US" noProof="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F88DBB0-5DC0-4DCC-A17E-B5CBA95E804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254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580690E-B00E-4E29-97E4-D9A459CBA64E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D4E7E800-F45C-452F-966F-A2F65B987CDD}" type="datetime1">
              <a:rPr lang="en-US" noProof="0" smtClean="0"/>
              <a:t>8/27/2025</a:t>
            </a:fld>
            <a:endParaRPr lang="en-US" noProof="0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ABE95A1-67EC-473C-9A4B-B05E881496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/>
              <a:t>picoScan100 | 2D LiDAR sensors | Dynamic Ranging | Autonomous Perception</a:t>
            </a:r>
            <a:endParaRPr lang="en-US" noProof="0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594307D-95D7-4564-8D3C-B8A5B99E01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3DF82FA-FC52-4C10-91EF-FA0A45481F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31836" y="1484313"/>
            <a:ext cx="5327652" cy="4608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72114F8E-DDF9-4289-97E4-071F7B4C707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132514" y="1484313"/>
            <a:ext cx="5327652" cy="4608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E7F990-4EB2-439F-80F4-2B505D6903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  <a:endParaRPr lang="en-US" dirty="0"/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0B330D06-980F-49AE-BA0D-BF2C00B50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31839" y="833075"/>
            <a:ext cx="8027986" cy="2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1pPr>
            <a:lvl2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3pPr>
            <a:lvl4pPr marL="0" indent="0" algn="l">
              <a:lnSpc>
                <a:spcPct val="85000"/>
              </a:lnSpc>
              <a:buNone/>
              <a:tabLst/>
              <a:defRPr sz="1600">
                <a:solidFill>
                  <a:schemeClr val="accent2"/>
                </a:solidFill>
              </a:defRPr>
            </a:lvl4pPr>
            <a:lvl5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5pPr>
            <a:lvl6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6pPr>
            <a:lvl7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7pPr>
            <a:lvl8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8pPr>
            <a:lvl9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68311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580690E-B00E-4E29-97E4-D9A459CBA64E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4F459176-5AEA-498C-A378-3CB2C968B986}" type="datetime1">
              <a:rPr lang="en-US" noProof="0" smtClean="0"/>
              <a:t>8/27/2025</a:t>
            </a:fld>
            <a:endParaRPr lang="en-US" noProof="0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ABE95A1-67EC-473C-9A4B-B05E881496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/>
              <a:t>picoScan100 | 2D LiDAR sensors | Dynamic Ranging | Autonomous Perception</a:t>
            </a:r>
            <a:endParaRPr lang="en-US" noProof="0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594307D-95D7-4564-8D3C-B8A5B99E01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3DF82FA-FC52-4C10-91EF-FA0A45481F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31836" y="1484313"/>
            <a:ext cx="4427539" cy="4608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79BF0785-316F-440E-98DA-5855C3479F5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6132514" y="1484313"/>
            <a:ext cx="5327649" cy="4608512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AE3631A-DCAD-488F-97E9-5F6E14C518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51987D89-8892-4B38-A793-72BF9D580E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31839" y="833075"/>
            <a:ext cx="8027986" cy="2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1pPr>
            <a:lvl2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3pPr>
            <a:lvl4pPr marL="0" indent="0" algn="l">
              <a:lnSpc>
                <a:spcPct val="85000"/>
              </a:lnSpc>
              <a:buNone/>
              <a:tabLst/>
              <a:defRPr sz="1600">
                <a:solidFill>
                  <a:schemeClr val="accent2"/>
                </a:solidFill>
              </a:defRPr>
            </a:lvl4pPr>
            <a:lvl5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5pPr>
            <a:lvl6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6pPr>
            <a:lvl7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7pPr>
            <a:lvl8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8pPr>
            <a:lvl9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84103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2 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580690E-B00E-4E29-97E4-D9A459CBA64E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5B716668-3CCD-4509-9549-A46366534695}" type="datetime1">
              <a:rPr lang="en-US" noProof="0" smtClean="0"/>
              <a:t>8/27/2025</a:t>
            </a:fld>
            <a:endParaRPr lang="en-US" noProof="0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ABE95A1-67EC-473C-9A4B-B05E881496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/>
              <a:t>picoScan100 | 2D LiDAR sensors | Dynamic Ranging | Autonomous Perception</a:t>
            </a:r>
            <a:endParaRPr lang="en-US" noProof="0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594307D-95D7-4564-8D3C-B8A5B99E01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3DF82FA-FC52-4C10-91EF-FA0A45481F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31836" y="1484313"/>
            <a:ext cx="4427539" cy="4608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79BF0785-316F-440E-98DA-5855C3479F5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6132514" y="1484313"/>
            <a:ext cx="2627311" cy="4608512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EE79A08A-B674-4C5C-983F-05EA7481842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gray">
          <a:xfrm>
            <a:off x="8832850" y="1484313"/>
            <a:ext cx="2627311" cy="4608512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C624D5E5-2291-470D-AFC3-574AD88092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31839" y="833075"/>
            <a:ext cx="8027986" cy="2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1pPr>
            <a:lvl2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3pPr>
            <a:lvl4pPr marL="0" indent="0" algn="l">
              <a:lnSpc>
                <a:spcPct val="85000"/>
              </a:lnSpc>
              <a:buNone/>
              <a:tabLst/>
              <a:defRPr sz="1600">
                <a:solidFill>
                  <a:schemeClr val="accent2"/>
                </a:solidFill>
              </a:defRPr>
            </a:lvl4pPr>
            <a:lvl5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5pPr>
            <a:lvl6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6pPr>
            <a:lvl7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7pPr>
            <a:lvl8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8pPr>
            <a:lvl9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ABBBC13-48DB-49A9-A5D4-63806BC240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645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2 x Pictur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580690E-B00E-4E29-97E4-D9A459CBA64E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00CF540B-AEEF-49D2-BEC6-050B48187C66}" type="datetime1">
              <a:rPr lang="en-US" noProof="0" smtClean="0"/>
              <a:t>8/27/2025</a:t>
            </a:fld>
            <a:endParaRPr lang="en-US" noProof="0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ABE95A1-67EC-473C-9A4B-B05E881496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/>
              <a:t>picoScan100 | 2D LiDAR sensors | Dynamic Ranging | Autonomous Perception</a:t>
            </a:r>
            <a:endParaRPr lang="en-US" noProof="0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594307D-95D7-4564-8D3C-B8A5B99E01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3DF82FA-FC52-4C10-91EF-FA0A45481F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31836" y="1484313"/>
            <a:ext cx="4427539" cy="4608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79BF0785-316F-440E-98DA-5855C3479F5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6132514" y="1484313"/>
            <a:ext cx="5327649" cy="2268256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EE79A08A-B674-4C5C-983F-05EA7481842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gray">
          <a:xfrm>
            <a:off x="6132514" y="3824569"/>
            <a:ext cx="5327649" cy="2268256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88B62267-3635-41A2-861D-D28522F392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31839" y="833075"/>
            <a:ext cx="8027987" cy="2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1pPr>
            <a:lvl2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3pPr>
            <a:lvl4pPr marL="0" indent="0" algn="l">
              <a:lnSpc>
                <a:spcPct val="85000"/>
              </a:lnSpc>
              <a:buNone/>
              <a:tabLst/>
              <a:defRPr sz="1600">
                <a:solidFill>
                  <a:schemeClr val="accent2"/>
                </a:solidFill>
              </a:defRPr>
            </a:lvl4pPr>
            <a:lvl5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5pPr>
            <a:lvl6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6pPr>
            <a:lvl7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7pPr>
            <a:lvl8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8pPr>
            <a:lvl9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3F9D21-2054-45A4-BE47-59F012FE04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234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Content and 2 x Pictur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580690E-B00E-4E29-97E4-D9A459CBA64E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CC871A59-957F-423C-9529-81A289EED8B5}" type="datetime1">
              <a:rPr lang="en-US" noProof="0" smtClean="0"/>
              <a:t>8/27/2025</a:t>
            </a:fld>
            <a:endParaRPr lang="en-US" noProof="0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ABE95A1-67EC-473C-9A4B-B05E881496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/>
              <a:t>picoScan100 | 2D LiDAR sensors | Dynamic Ranging | Autonomous Perception</a:t>
            </a:r>
            <a:endParaRPr lang="en-US" noProof="0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594307D-95D7-4564-8D3C-B8A5B99E01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3DF82FA-FC52-4C10-91EF-FA0A45481F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31836" y="1484313"/>
            <a:ext cx="4427539" cy="22682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79BF0785-316F-440E-98DA-5855C3479F5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6132514" y="1484313"/>
            <a:ext cx="5327649" cy="2268256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EE79A08A-B674-4C5C-983F-05EA7481842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gray">
          <a:xfrm>
            <a:off x="6132514" y="3824569"/>
            <a:ext cx="5327649" cy="2268256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88B62267-3635-41A2-861D-D28522F392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31839" y="833075"/>
            <a:ext cx="8027987" cy="2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1pPr>
            <a:lvl2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3pPr>
            <a:lvl4pPr marL="0" indent="0" algn="l">
              <a:lnSpc>
                <a:spcPct val="85000"/>
              </a:lnSpc>
              <a:buNone/>
              <a:tabLst/>
              <a:defRPr sz="1600">
                <a:solidFill>
                  <a:schemeClr val="accent2"/>
                </a:solidFill>
              </a:defRPr>
            </a:lvl4pPr>
            <a:lvl5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5pPr>
            <a:lvl6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6pPr>
            <a:lvl7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7pPr>
            <a:lvl8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8pPr>
            <a:lvl9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3F9D21-2054-45A4-BE47-59F012FE04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6BF10034-F058-4431-B808-B9963CE4CF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31836" y="3824569"/>
            <a:ext cx="4427539" cy="22682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67567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4 x Pictur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580690E-B00E-4E29-97E4-D9A459CBA64E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089202FE-9C72-4558-BA2B-16504878B1B9}" type="datetime1">
              <a:rPr lang="en-US" noProof="0" smtClean="0"/>
              <a:t>8/27/2025</a:t>
            </a:fld>
            <a:endParaRPr lang="en-US" noProof="0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ABE95A1-67EC-473C-9A4B-B05E881496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/>
              <a:t>picoScan100 | 2D LiDAR sensors | Dynamic Ranging | Autonomous Perception</a:t>
            </a:r>
            <a:endParaRPr lang="en-US" noProof="0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594307D-95D7-4564-8D3C-B8A5B99E01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3DF82FA-FC52-4C10-91EF-FA0A45481F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31836" y="1484313"/>
            <a:ext cx="4427539" cy="4608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79BF0785-316F-440E-98DA-5855C3479F5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6132514" y="1484313"/>
            <a:ext cx="2627311" cy="2268256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88B62267-3635-41A2-861D-D28522F392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31839" y="833075"/>
            <a:ext cx="8027987" cy="2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1pPr>
            <a:lvl2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3pPr>
            <a:lvl4pPr marL="0" indent="0" algn="l">
              <a:lnSpc>
                <a:spcPct val="85000"/>
              </a:lnSpc>
              <a:buNone/>
              <a:tabLst/>
              <a:defRPr sz="1600">
                <a:solidFill>
                  <a:schemeClr val="accent2"/>
                </a:solidFill>
              </a:defRPr>
            </a:lvl4pPr>
            <a:lvl5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5pPr>
            <a:lvl6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6pPr>
            <a:lvl7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7pPr>
            <a:lvl8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8pPr>
            <a:lvl9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3F9D21-2054-45A4-BE47-59F012FE04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C943E09-4B36-42CD-8944-38A2E1D3C0D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gray">
          <a:xfrm>
            <a:off x="8832852" y="1484313"/>
            <a:ext cx="2627311" cy="2268256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D4FFA2D0-26CE-4770-A2A3-03F4C8ADA1A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 bwMode="gray">
          <a:xfrm>
            <a:off x="6132514" y="3824569"/>
            <a:ext cx="2627311" cy="2268256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9F42FDC8-1714-41D5-B601-2461BC3EC0C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 bwMode="gray">
          <a:xfrm>
            <a:off x="8832852" y="3824569"/>
            <a:ext cx="2627311" cy="2268256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8286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580690E-B00E-4E29-97E4-D9A459CBA64E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A7DDB397-2E41-4741-B8E3-B4CB299CD729}" type="datetime1">
              <a:rPr lang="en-US" noProof="0" smtClean="0"/>
              <a:t>8/27/2025</a:t>
            </a:fld>
            <a:endParaRPr lang="en-US" noProof="0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ABE95A1-67EC-473C-9A4B-B05E881496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/>
              <a:t>picoScan100 | 2D LiDAR sensors | Dynamic Ranging | Autonomous Perception</a:t>
            </a:r>
            <a:endParaRPr lang="en-US" noProof="0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594307D-95D7-4564-8D3C-B8A5B99E01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3DF82FA-FC52-4C10-91EF-FA0A45481F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31836" y="4287202"/>
            <a:ext cx="3531380" cy="1805623"/>
          </a:xfrm>
        </p:spPr>
        <p:txBody>
          <a:bodyPr tIns="144000" rIns="144000"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79BF0785-316F-440E-98DA-5855C3479F5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731835" y="1484313"/>
            <a:ext cx="3531380" cy="2802889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EE79A08A-B674-4C5C-983F-05EA7481842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gray">
          <a:xfrm>
            <a:off x="4330309" y="1484313"/>
            <a:ext cx="3531380" cy="2802889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F9D5852-1FA1-4921-AB99-9A885413945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 bwMode="gray">
          <a:xfrm>
            <a:off x="7928783" y="1484313"/>
            <a:ext cx="3531380" cy="2802889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399ED4F0-6D1F-484F-8822-23F5E547D4E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332286" y="4287202"/>
            <a:ext cx="3531380" cy="1805623"/>
          </a:xfrm>
        </p:spPr>
        <p:txBody>
          <a:bodyPr tIns="144000" rIns="144000"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E99A320E-EE7B-4EDC-A7AD-8EC031D1DDD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7932736" y="4287202"/>
            <a:ext cx="3531380" cy="1805623"/>
          </a:xfrm>
        </p:spPr>
        <p:txBody>
          <a:bodyPr tIns="144000" rIns="144000"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9B33C8-F682-45BF-B3EC-CBA33BFA9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8298CCF3-EE6A-418B-9BED-3C8F59A516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31839" y="833075"/>
            <a:ext cx="8027986" cy="2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1pPr>
            <a:lvl2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3pPr>
            <a:lvl4pPr marL="0" indent="0" algn="l">
              <a:lnSpc>
                <a:spcPct val="85000"/>
              </a:lnSpc>
              <a:buNone/>
              <a:tabLst/>
              <a:defRPr sz="1600">
                <a:solidFill>
                  <a:schemeClr val="accent2"/>
                </a:solidFill>
              </a:defRPr>
            </a:lvl4pPr>
            <a:lvl5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5pPr>
            <a:lvl6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6pPr>
            <a:lvl7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7pPr>
            <a:lvl8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8pPr>
            <a:lvl9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7314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580690E-B00E-4E29-97E4-D9A459CBA64E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3B70B707-7370-48F6-B2AD-0B658A65DCA2}" type="datetime1">
              <a:rPr lang="en-US" noProof="0" smtClean="0"/>
              <a:t>8/27/2025</a:t>
            </a:fld>
            <a:endParaRPr lang="en-US" noProof="0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ABE95A1-67EC-473C-9A4B-B05E881496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/>
              <a:t>picoScan100 | 2D LiDAR sensors | Dynamic Ranging | Autonomous Perception</a:t>
            </a:r>
            <a:endParaRPr lang="en-US" noProof="0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594307D-95D7-4564-8D3C-B8A5B99E01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3DF82FA-FC52-4C10-91EF-FA0A45481F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31836" y="4287202"/>
            <a:ext cx="2627307" cy="1805623"/>
          </a:xfrm>
        </p:spPr>
        <p:txBody>
          <a:bodyPr tIns="144000" rIns="144000"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79BF0785-316F-440E-98DA-5855C3479F5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731835" y="1484313"/>
            <a:ext cx="2627307" cy="2802889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EE79A08A-B674-4C5C-983F-05EA7481842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gray">
          <a:xfrm>
            <a:off x="3432175" y="1484313"/>
            <a:ext cx="2627307" cy="2802889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F9D5852-1FA1-4921-AB99-9A885413945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 bwMode="gray">
          <a:xfrm>
            <a:off x="6132515" y="1484313"/>
            <a:ext cx="2627307" cy="2802889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63E2164-0A68-49B5-9571-788A93701C8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 bwMode="gray">
          <a:xfrm>
            <a:off x="8832855" y="1484313"/>
            <a:ext cx="2627307" cy="2802889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399ED4F0-6D1F-484F-8822-23F5E547D4E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3434812" y="4287202"/>
            <a:ext cx="2627307" cy="1805623"/>
          </a:xfrm>
        </p:spPr>
        <p:txBody>
          <a:bodyPr tIns="144000" rIns="144000"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E99A320E-EE7B-4EDC-A7AD-8EC031D1DDD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137788" y="4287202"/>
            <a:ext cx="2627307" cy="1805623"/>
          </a:xfrm>
        </p:spPr>
        <p:txBody>
          <a:bodyPr tIns="144000" rIns="144000"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A6F218D2-1A66-41B7-B131-ADF7254209C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840764" y="4287202"/>
            <a:ext cx="2627307" cy="1805623"/>
          </a:xfrm>
        </p:spPr>
        <p:txBody>
          <a:bodyPr tIns="144000" rIns="144000"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45E25A-0F9B-42C0-A738-7DD80E3F61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AAFDE49B-E03E-4EF2-BF71-6E6768FE03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31839" y="833075"/>
            <a:ext cx="8027986" cy="2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1pPr>
            <a:lvl2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3pPr>
            <a:lvl4pPr marL="0" indent="0" algn="l">
              <a:lnSpc>
                <a:spcPct val="85000"/>
              </a:lnSpc>
              <a:buNone/>
              <a:tabLst/>
              <a:defRPr sz="1600">
                <a:solidFill>
                  <a:schemeClr val="accent2"/>
                </a:solidFill>
              </a:defRPr>
            </a:lvl4pPr>
            <a:lvl5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5pPr>
            <a:lvl6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6pPr>
            <a:lvl7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7pPr>
            <a:lvl8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8pPr>
            <a:lvl9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79518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4xConten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580690E-B00E-4E29-97E4-D9A459CBA64E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965B2037-3C8C-4389-BE65-409AAB6B47AD}" type="datetime1">
              <a:rPr lang="en-US" noProof="0" smtClean="0"/>
              <a:t>8/27/2025</a:t>
            </a:fld>
            <a:endParaRPr lang="en-US" noProof="0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ABE95A1-67EC-473C-9A4B-B05E881496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/>
              <a:t>picoScan100 | 2D LiDAR sensors | Dynamic Ranging | Autonomous Perception</a:t>
            </a:r>
            <a:endParaRPr lang="en-US" noProof="0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594307D-95D7-4564-8D3C-B8A5B99E01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3DF82FA-FC52-4C10-91EF-FA0A45481F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31836" y="3932826"/>
            <a:ext cx="2160000" cy="2160000"/>
          </a:xfrm>
        </p:spPr>
        <p:txBody>
          <a:bodyPr tIns="144000" rIns="144000"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79BF0785-316F-440E-98DA-5855C3479F5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731835" y="1484313"/>
            <a:ext cx="2160000" cy="2160000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EE79A08A-B674-4C5C-983F-05EA7481842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gray">
          <a:xfrm>
            <a:off x="3587944" y="1484313"/>
            <a:ext cx="2160000" cy="2160000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F9D5852-1FA1-4921-AB99-9A885413945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 bwMode="gray">
          <a:xfrm>
            <a:off x="6444053" y="1484313"/>
            <a:ext cx="2160000" cy="2160000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63E2164-0A68-49B5-9571-788A93701C8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 bwMode="gray">
          <a:xfrm>
            <a:off x="9300163" y="1484313"/>
            <a:ext cx="2160000" cy="2160000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399ED4F0-6D1F-484F-8822-23F5E547D4E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3587945" y="3932826"/>
            <a:ext cx="2160000" cy="2160000"/>
          </a:xfrm>
        </p:spPr>
        <p:txBody>
          <a:bodyPr tIns="144000" rIns="144000"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E99A320E-EE7B-4EDC-A7AD-8EC031D1DDD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444054" y="3932826"/>
            <a:ext cx="2160000" cy="2160000"/>
          </a:xfrm>
        </p:spPr>
        <p:txBody>
          <a:bodyPr tIns="144000" rIns="144000"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A6F218D2-1A66-41B7-B131-ADF7254209C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300163" y="3932826"/>
            <a:ext cx="2160000" cy="2160000"/>
          </a:xfrm>
        </p:spPr>
        <p:txBody>
          <a:bodyPr tIns="144000" rIns="144000"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45E25A-0F9B-42C0-A738-7DD80E3F61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AAFDE49B-E03E-4EF2-BF71-6E6768FE03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31839" y="833075"/>
            <a:ext cx="8027986" cy="2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1pPr>
            <a:lvl2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3pPr>
            <a:lvl4pPr marL="0" indent="0" algn="l">
              <a:lnSpc>
                <a:spcPct val="85000"/>
              </a:lnSpc>
              <a:buNone/>
              <a:tabLst/>
              <a:defRPr sz="1600">
                <a:solidFill>
                  <a:schemeClr val="accent2"/>
                </a:solidFill>
              </a:defRPr>
            </a:lvl4pPr>
            <a:lvl5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5pPr>
            <a:lvl6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6pPr>
            <a:lvl7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7pPr>
            <a:lvl8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8pPr>
            <a:lvl9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85155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Plattforms 4xConten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rink&#10;&#10;Description automatically generated">
            <a:extLst>
              <a:ext uri="{FF2B5EF4-FFF2-40B4-BE49-F238E27FC236}">
                <a16:creationId xmlns:a16="http://schemas.microsoft.com/office/drawing/2014/main" id="{35B2596C-F109-0A73-E657-837DD1A293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580690E-B00E-4E29-97E4-D9A459CBA64E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A6A8D113-7EF4-4E9E-8709-60C928707AB5}" type="datetime1">
              <a:rPr lang="en-US" noProof="0" smtClean="0"/>
              <a:t>8/27/2025</a:t>
            </a:fld>
            <a:endParaRPr lang="en-US" noProof="0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ABE95A1-67EC-473C-9A4B-B05E881496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/>
              <a:t>picoScan100 | 2D LiDAR sensors | Dynamic Ranging | Autonomous Perception</a:t>
            </a:r>
            <a:endParaRPr lang="en-US" noProof="0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594307D-95D7-4564-8D3C-B8A5B99E01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3DF82FA-FC52-4C10-91EF-FA0A45481F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31836" y="3932826"/>
            <a:ext cx="2160000" cy="2160000"/>
          </a:xfrm>
        </p:spPr>
        <p:txBody>
          <a:bodyPr tIns="144000" rIns="144000"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79BF0785-316F-440E-98DA-5855C3479F5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731835" y="1484313"/>
            <a:ext cx="2160000" cy="2160000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EE79A08A-B674-4C5C-983F-05EA7481842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gray">
          <a:xfrm>
            <a:off x="3587944" y="1484313"/>
            <a:ext cx="2160000" cy="2160000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F9D5852-1FA1-4921-AB99-9A885413945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 bwMode="gray">
          <a:xfrm>
            <a:off x="6444053" y="1484313"/>
            <a:ext cx="2160000" cy="2160000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63E2164-0A68-49B5-9571-788A93701C8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 bwMode="gray">
          <a:xfrm>
            <a:off x="9300163" y="1484313"/>
            <a:ext cx="2160000" cy="2160000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399ED4F0-6D1F-484F-8822-23F5E547D4E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3587945" y="3932826"/>
            <a:ext cx="2160000" cy="2160000"/>
          </a:xfrm>
        </p:spPr>
        <p:txBody>
          <a:bodyPr tIns="144000" rIns="144000"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E99A320E-EE7B-4EDC-A7AD-8EC031D1DDD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444054" y="3932826"/>
            <a:ext cx="2160000" cy="2160000"/>
          </a:xfrm>
        </p:spPr>
        <p:txBody>
          <a:bodyPr tIns="144000" rIns="144000"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A6F218D2-1A66-41B7-B131-ADF7254209C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300163" y="3932826"/>
            <a:ext cx="2160000" cy="2160000"/>
          </a:xfrm>
        </p:spPr>
        <p:txBody>
          <a:bodyPr tIns="144000" rIns="144000"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45E25A-0F9B-42C0-A738-7DD80E3F61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solidFill>
            <a:srgbClr val="F8F8F8">
              <a:alpha val="89804"/>
            </a:srgbClr>
          </a:solidFill>
        </p:spPr>
        <p:txBody>
          <a:bodyPr vert="horz" lIns="72000" tIns="72000" rIns="0" bIns="0" rtlCol="0" anchor="ctr">
            <a:noAutofit/>
          </a:bodyPr>
          <a:lstStyle>
            <a:lvl1pPr>
              <a:defRPr lang="en-US" noProof="0" dirty="0"/>
            </a:lvl1pPr>
          </a:lstStyle>
          <a:p>
            <a:pPr marL="0" lvl="0"/>
            <a:r>
              <a:rPr lang="en-US" noProof="0" dirty="0"/>
              <a:t>Click to add title</a:t>
            </a:r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AAFDE49B-E03E-4EF2-BF71-6E6768FE03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31839" y="833075"/>
            <a:ext cx="8027986" cy="290876"/>
          </a:xfrm>
          <a:prstGeom prst="rect">
            <a:avLst/>
          </a:prstGeom>
          <a:solidFill>
            <a:srgbClr val="F8F8F8">
              <a:alpha val="89804"/>
            </a:srgbClr>
          </a:solidFill>
        </p:spPr>
        <p:txBody>
          <a:bodyPr vert="horz" lIns="72000" tIns="72000" rIns="0" bIns="0" rtlCol="0" anchor="ctr">
            <a:noAutofit/>
          </a:bodyPr>
          <a:lstStyle>
            <a:lvl1pPr>
              <a:defRPr lang="en-US" sz="1600" noProof="0" dirty="0">
                <a:solidFill>
                  <a:schemeClr val="accent2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3751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12">
            <a:extLst>
              <a:ext uri="{FF2B5EF4-FFF2-40B4-BE49-F238E27FC236}">
                <a16:creationId xmlns:a16="http://schemas.microsoft.com/office/drawing/2014/main" id="{80205044-6C60-D326-944A-365E50803D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-27385"/>
            <a:ext cx="12192000" cy="68989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A8639FF-AEE0-4B54-811F-7290D0A9C9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731838" y="1484312"/>
            <a:ext cx="10728324" cy="2008641"/>
          </a:xfrm>
          <a:prstGeom prst="rect">
            <a:avLst/>
          </a:prstGeom>
        </p:spPr>
        <p:txBody>
          <a:bodyPr tIns="0" bIns="72000" anchor="b">
            <a:no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  <a:lvl6pPr>
              <a:defRPr sz="4800">
                <a:solidFill>
                  <a:schemeClr val="bg1"/>
                </a:solidFill>
              </a:defRPr>
            </a:lvl6pPr>
            <a:lvl7pPr>
              <a:defRPr sz="4800">
                <a:solidFill>
                  <a:schemeClr val="bg1"/>
                </a:solidFill>
              </a:defRPr>
            </a:lvl7pPr>
            <a:lvl8pPr>
              <a:defRPr sz="4800">
                <a:solidFill>
                  <a:schemeClr val="bg1"/>
                </a:solidFill>
              </a:defRPr>
            </a:lvl8pPr>
            <a:lvl9pPr>
              <a:defRPr sz="4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Click to add title 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B2F4070-1FD5-4AA5-814E-B037EDDBD6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31838" y="3492954"/>
            <a:ext cx="10728325" cy="6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2"/>
                </a:solidFill>
              </a:defRPr>
            </a:lvl1pPr>
            <a:lvl2pPr marL="0" indent="0" algn="l">
              <a:buNone/>
              <a:defRPr sz="2000" b="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tabLst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 b="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61" name="Media Placeholder 60">
            <a:extLst>
              <a:ext uri="{FF2B5EF4-FFF2-40B4-BE49-F238E27FC236}">
                <a16:creationId xmlns:a16="http://schemas.microsoft.com/office/drawing/2014/main" id="{4641319B-CEA6-463F-B09D-3BC40EAA59E1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 bwMode="gray">
          <a:xfrm>
            <a:off x="10632955" y="476672"/>
            <a:ext cx="826247" cy="340127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noProof="0" dirty="0"/>
              <a:t> 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4D1149F-0AC6-4C31-B391-0EA1232F5368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1AD359F0-C38D-4E90-B4CD-6038DECD4096}" type="datetime1">
              <a:rPr lang="en-US" noProof="0" smtClean="0"/>
              <a:t>8/27/2025</a:t>
            </a:fld>
            <a:endParaRPr lang="en-US" noProof="0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02F782BC-33F1-4F9E-BBF5-FBEBF3CC9ED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picoScan100 | 2D LiDAR sensors | Dynamic Ranging | Autonomous Perception</a:t>
            </a:r>
            <a:endParaRPr lang="en-US" noProof="0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1BA1C2F-45A0-4384-B26D-06806E4969F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8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door 4xConten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ad with a body of water in the distance&#10;&#10;Description automatically generated">
            <a:extLst>
              <a:ext uri="{FF2B5EF4-FFF2-40B4-BE49-F238E27FC236}">
                <a16:creationId xmlns:a16="http://schemas.microsoft.com/office/drawing/2014/main" id="{A858CA24-AA95-9691-4DF3-811988F5BD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283"/>
            <a:ext cx="12192000" cy="6867283"/>
          </a:xfrm>
          <a:prstGeom prst="rect">
            <a:avLst/>
          </a:prstGeom>
        </p:spPr>
      </p:pic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580690E-B00E-4E29-97E4-D9A459CBA64E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43E56532-6460-42D1-84DB-A059BA6F39E1}" type="datetime1">
              <a:rPr lang="en-US" noProof="0" smtClean="0"/>
              <a:t>8/27/2025</a:t>
            </a:fld>
            <a:endParaRPr lang="en-US" noProof="0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ABE95A1-67EC-473C-9A4B-B05E881496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/>
              <a:t>picoScan100 | 2D LiDAR sensors | Dynamic Ranging | Autonomous Perception</a:t>
            </a:r>
            <a:endParaRPr lang="en-US" noProof="0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594307D-95D7-4564-8D3C-B8A5B99E01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3DF82FA-FC52-4C10-91EF-FA0A45481F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31836" y="3932826"/>
            <a:ext cx="2160000" cy="2160000"/>
          </a:xfrm>
        </p:spPr>
        <p:txBody>
          <a:bodyPr tIns="144000" rIns="144000"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79BF0785-316F-440E-98DA-5855C3479F5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731835" y="1484313"/>
            <a:ext cx="2160000" cy="2160000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EE79A08A-B674-4C5C-983F-05EA7481842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gray">
          <a:xfrm>
            <a:off x="3587944" y="1484313"/>
            <a:ext cx="2160000" cy="2160000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F9D5852-1FA1-4921-AB99-9A885413945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 bwMode="gray">
          <a:xfrm>
            <a:off x="6444053" y="1484313"/>
            <a:ext cx="2160000" cy="2160000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63E2164-0A68-49B5-9571-788A93701C8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 bwMode="gray">
          <a:xfrm>
            <a:off x="9300163" y="1484313"/>
            <a:ext cx="2160000" cy="2160000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399ED4F0-6D1F-484F-8822-23F5E547D4E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3587945" y="3932826"/>
            <a:ext cx="2160000" cy="2160000"/>
          </a:xfrm>
        </p:spPr>
        <p:txBody>
          <a:bodyPr tIns="144000" rIns="144000"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E99A320E-EE7B-4EDC-A7AD-8EC031D1DDD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444054" y="3932826"/>
            <a:ext cx="2160000" cy="2160000"/>
          </a:xfrm>
        </p:spPr>
        <p:txBody>
          <a:bodyPr tIns="144000" rIns="144000"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A6F218D2-1A66-41B7-B131-ADF7254209C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300163" y="3932826"/>
            <a:ext cx="2160000" cy="2160000"/>
          </a:xfrm>
        </p:spPr>
        <p:txBody>
          <a:bodyPr tIns="144000" rIns="144000"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45E25A-0F9B-42C0-A738-7DD80E3F61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solidFill>
            <a:srgbClr val="F8F8F8">
              <a:alpha val="89804"/>
            </a:srgbClr>
          </a:solidFill>
        </p:spPr>
        <p:txBody>
          <a:bodyPr vert="horz" lIns="72000" tIns="72000" rIns="0" bIns="0" rtlCol="0" anchor="ctr">
            <a:noAutofit/>
          </a:bodyPr>
          <a:lstStyle>
            <a:lvl1pPr>
              <a:defRPr lang="en-US" noProof="0" dirty="0"/>
            </a:lvl1pPr>
          </a:lstStyle>
          <a:p>
            <a:pPr marL="0" lvl="0"/>
            <a:r>
              <a:rPr lang="en-US" noProof="0" dirty="0"/>
              <a:t>Click to add title</a:t>
            </a:r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AAFDE49B-E03E-4EF2-BF71-6E6768FE03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31839" y="833075"/>
            <a:ext cx="8027986" cy="290876"/>
          </a:xfrm>
          <a:prstGeom prst="rect">
            <a:avLst/>
          </a:prstGeom>
          <a:solidFill>
            <a:srgbClr val="F8F8F8">
              <a:alpha val="89804"/>
            </a:srgbClr>
          </a:solidFill>
        </p:spPr>
        <p:txBody>
          <a:bodyPr vert="horz" lIns="72000" tIns="72000" rIns="0" bIns="0" rtlCol="0" anchor="ctr">
            <a:noAutofit/>
          </a:bodyPr>
          <a:lstStyle>
            <a:lvl1pPr>
              <a:defRPr lang="en-US" sz="1600" noProof="0" dirty="0">
                <a:solidFill>
                  <a:schemeClr val="accent2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5137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x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580690E-B00E-4E29-97E4-D9A459CBA64E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6A7BB12A-EC2C-47A7-90AF-ADF486196D26}" type="datetime1">
              <a:rPr lang="en-US" noProof="0" smtClean="0"/>
              <a:t>8/27/2025</a:t>
            </a:fld>
            <a:endParaRPr lang="en-US" noProof="0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ABE95A1-67EC-473C-9A4B-B05E881496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/>
              <a:t>picoScan100 | 2D LiDAR sensors | Dynamic Ranging | Autonomous Perception</a:t>
            </a:r>
            <a:endParaRPr lang="en-US" noProof="0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594307D-95D7-4564-8D3C-B8A5B99E01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3DF82FA-FC52-4C10-91EF-FA0A45481F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31836" y="3438933"/>
            <a:ext cx="1727195" cy="2653892"/>
          </a:xfrm>
        </p:spPr>
        <p:txBody>
          <a:bodyPr tIns="144000" rIns="144000"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79BF0785-316F-440E-98DA-5855C3479F5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731839" y="1484313"/>
            <a:ext cx="1727195" cy="1954620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EE79A08A-B674-4C5C-983F-05EA7481842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gray">
          <a:xfrm>
            <a:off x="2532065" y="1484313"/>
            <a:ext cx="1727195" cy="1954620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F9D5852-1FA1-4921-AB99-9A885413945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 bwMode="gray">
          <a:xfrm>
            <a:off x="4332291" y="1484313"/>
            <a:ext cx="1727195" cy="1954620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63E2164-0A68-49B5-9571-788A93701C8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 bwMode="gray">
          <a:xfrm>
            <a:off x="6132517" y="1484313"/>
            <a:ext cx="1727195" cy="1954620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399ED4F0-6D1F-484F-8822-23F5E547D4E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533644" y="3438933"/>
            <a:ext cx="1727195" cy="2653892"/>
          </a:xfrm>
        </p:spPr>
        <p:txBody>
          <a:bodyPr tIns="144000" rIns="144000"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E99A320E-EE7B-4EDC-A7AD-8EC031D1DDD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335452" y="3438933"/>
            <a:ext cx="1727195" cy="2653892"/>
          </a:xfrm>
        </p:spPr>
        <p:txBody>
          <a:bodyPr tIns="144000" rIns="144000"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A6F218D2-1A66-41B7-B131-ADF7254209C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137260" y="3438933"/>
            <a:ext cx="1727195" cy="2653892"/>
          </a:xfrm>
        </p:spPr>
        <p:txBody>
          <a:bodyPr tIns="144000" rIns="144000"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DA6EFF13-645C-4423-B403-EC08F6E925D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 bwMode="gray">
          <a:xfrm>
            <a:off x="7932743" y="1484313"/>
            <a:ext cx="1727195" cy="1954620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E5F8C122-6C54-4B37-800F-913C4B5AB92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7939068" y="3438933"/>
            <a:ext cx="1727195" cy="2653892"/>
          </a:xfrm>
        </p:spPr>
        <p:txBody>
          <a:bodyPr tIns="144000" rIns="144000"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2" name="Picture Placeholder 10">
            <a:extLst>
              <a:ext uri="{FF2B5EF4-FFF2-40B4-BE49-F238E27FC236}">
                <a16:creationId xmlns:a16="http://schemas.microsoft.com/office/drawing/2014/main" id="{55F41C0D-450D-47B2-B9F7-7C9A13F91E2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 bwMode="gray">
          <a:xfrm>
            <a:off x="9732968" y="1484313"/>
            <a:ext cx="1727195" cy="1954620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6EA1E65B-46E2-4AB1-87FB-A1FF80AA5A0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9740877" y="3438933"/>
            <a:ext cx="1727195" cy="2653892"/>
          </a:xfrm>
        </p:spPr>
        <p:txBody>
          <a:bodyPr tIns="144000" rIns="144000"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5F033A-42CD-46F7-BEB2-224140F87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26" name="Untertitel 2">
            <a:extLst>
              <a:ext uri="{FF2B5EF4-FFF2-40B4-BE49-F238E27FC236}">
                <a16:creationId xmlns:a16="http://schemas.microsoft.com/office/drawing/2014/main" id="{3F0CDF31-C8CC-4738-83C3-5E10D4CCF8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31839" y="833075"/>
            <a:ext cx="8027986" cy="2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1pPr>
            <a:lvl2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3pPr>
            <a:lvl4pPr marL="0" indent="0" algn="l">
              <a:lnSpc>
                <a:spcPct val="85000"/>
              </a:lnSpc>
              <a:buNone/>
              <a:tabLst/>
              <a:defRPr sz="1600">
                <a:solidFill>
                  <a:schemeClr val="accent2"/>
                </a:solidFill>
              </a:defRPr>
            </a:lvl4pPr>
            <a:lvl5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5pPr>
            <a:lvl6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6pPr>
            <a:lvl7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7pPr>
            <a:lvl8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8pPr>
            <a:lvl9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56596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x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580690E-B00E-4E29-97E4-D9A459CBA64E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714F6E28-8909-4CD7-927D-D330571DE4D0}" type="datetime1">
              <a:rPr lang="en-US" noProof="0" smtClean="0"/>
              <a:t>8/27/2025</a:t>
            </a:fld>
            <a:endParaRPr lang="en-US" noProof="0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ABE95A1-67EC-473C-9A4B-B05E881496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/>
              <a:t>picoScan100 | 2D LiDAR sensors | Dynamic Ranging | Autonomous Perception</a:t>
            </a:r>
            <a:endParaRPr lang="en-US" noProof="0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594307D-95D7-4564-8D3C-B8A5B99E01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3DF82FA-FC52-4C10-91EF-FA0A45481F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31836" y="3140313"/>
            <a:ext cx="2627307" cy="612000"/>
          </a:xfrm>
        </p:spPr>
        <p:txBody>
          <a:bodyPr tIns="72000" rIns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79BF0785-316F-440E-98DA-5855C3479F5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731835" y="1484313"/>
            <a:ext cx="2627307" cy="1656000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EE79A08A-B674-4C5C-983F-05EA7481842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gray">
          <a:xfrm>
            <a:off x="3432175" y="1484313"/>
            <a:ext cx="2627307" cy="1656000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F9D5852-1FA1-4921-AB99-9A885413945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 bwMode="gray">
          <a:xfrm>
            <a:off x="6132515" y="1484313"/>
            <a:ext cx="2627307" cy="1656000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63E2164-0A68-49B5-9571-788A93701C8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 bwMode="gray">
          <a:xfrm>
            <a:off x="8832855" y="1484313"/>
            <a:ext cx="2627307" cy="1656000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45E25A-0F9B-42C0-A738-7DD80E3F61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AAFDE49B-E03E-4EF2-BF71-6E6768FE03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31839" y="833075"/>
            <a:ext cx="8027986" cy="2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1pPr>
            <a:lvl2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3pPr>
            <a:lvl4pPr marL="0" indent="0" algn="l">
              <a:lnSpc>
                <a:spcPct val="85000"/>
              </a:lnSpc>
              <a:buNone/>
              <a:tabLst/>
              <a:defRPr sz="1600">
                <a:solidFill>
                  <a:schemeClr val="accent2"/>
                </a:solidFill>
              </a:defRPr>
            </a:lvl4pPr>
            <a:lvl5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5pPr>
            <a:lvl6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6pPr>
            <a:lvl7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7pPr>
            <a:lvl8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8pPr>
            <a:lvl9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86108F1C-7FBD-480A-A037-FFF8FF98A54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 bwMode="gray">
          <a:xfrm>
            <a:off x="731835" y="3824826"/>
            <a:ext cx="2627307" cy="1656000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  <p:sp>
        <p:nvSpPr>
          <p:cNvPr id="22" name="Picture Placeholder 10">
            <a:extLst>
              <a:ext uri="{FF2B5EF4-FFF2-40B4-BE49-F238E27FC236}">
                <a16:creationId xmlns:a16="http://schemas.microsoft.com/office/drawing/2014/main" id="{B20EB520-E859-4FA0-B09A-B4239E00573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 bwMode="gray">
          <a:xfrm>
            <a:off x="3432175" y="3824826"/>
            <a:ext cx="2627307" cy="1656000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C662F8AE-719C-4CDF-A810-BFB079907A2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 bwMode="gray">
          <a:xfrm>
            <a:off x="6132515" y="3824826"/>
            <a:ext cx="2627307" cy="1656000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27871355-7745-406E-842D-87291C6D426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 bwMode="gray">
          <a:xfrm>
            <a:off x="8832855" y="3824826"/>
            <a:ext cx="2627307" cy="1656000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32972A59-29EA-4F91-BD57-79BE6DC1D8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3432175" y="3140313"/>
            <a:ext cx="2627307" cy="612000"/>
          </a:xfrm>
        </p:spPr>
        <p:txBody>
          <a:bodyPr tIns="72000" rIns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BA81E573-DB8F-4967-BE95-59D39EEB28E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132515" y="3140313"/>
            <a:ext cx="2627307" cy="612000"/>
          </a:xfrm>
        </p:spPr>
        <p:txBody>
          <a:bodyPr tIns="72000" rIns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105FAB80-8DF6-41BF-92E4-9849DF2752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8832855" y="3140313"/>
            <a:ext cx="2627307" cy="612000"/>
          </a:xfrm>
        </p:spPr>
        <p:txBody>
          <a:bodyPr tIns="72000" rIns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3C0502C2-F354-4123-B2CE-ADF0F7E3FBA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731835" y="5480826"/>
            <a:ext cx="2627307" cy="612000"/>
          </a:xfrm>
        </p:spPr>
        <p:txBody>
          <a:bodyPr tIns="72000" rIns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B4029119-BB94-49EB-818C-71EB5DF09E6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3432175" y="5480826"/>
            <a:ext cx="2627307" cy="612000"/>
          </a:xfrm>
        </p:spPr>
        <p:txBody>
          <a:bodyPr tIns="72000" rIns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71A7CE2D-CA41-496F-9A48-BA223CC31EC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6132515" y="5480826"/>
            <a:ext cx="2627307" cy="612000"/>
          </a:xfrm>
        </p:spPr>
        <p:txBody>
          <a:bodyPr tIns="72000" rIns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10D22342-AF2A-49B6-85F7-0D40155AE70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8832855" y="5480826"/>
            <a:ext cx="2627307" cy="612000"/>
          </a:xfrm>
        </p:spPr>
        <p:txBody>
          <a:bodyPr tIns="72000" rIns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 noProof="0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5441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580690E-B00E-4E29-97E4-D9A459CBA64E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56896DC4-3486-497E-9399-461A2FAD0EDE}" type="datetime1">
              <a:rPr lang="en-US" noProof="0" smtClean="0"/>
              <a:t>8/27/2025</a:t>
            </a:fld>
            <a:endParaRPr lang="en-US" noProof="0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ABE95A1-67EC-473C-9A4B-B05E881496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/>
              <a:t>picoScan100 | 2D LiDAR sensors | Dynamic Ranging | Autonomous Perception</a:t>
            </a:r>
            <a:endParaRPr lang="en-US" noProof="0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594307D-95D7-4564-8D3C-B8A5B99E01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79BF0785-316F-440E-98DA-5855C3479F5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731835" y="1484632"/>
            <a:ext cx="10728328" cy="4608194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52F803-8B29-4CBB-A5C8-C8ED2EB9B0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DE15C0D2-BFEF-476F-9C7A-F34325EF0D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31839" y="833075"/>
            <a:ext cx="8027986" cy="2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1pPr>
            <a:lvl2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3pPr>
            <a:lvl4pPr marL="0" indent="0" algn="l">
              <a:lnSpc>
                <a:spcPct val="85000"/>
              </a:lnSpc>
              <a:buNone/>
              <a:tabLst/>
              <a:defRPr sz="1600">
                <a:solidFill>
                  <a:schemeClr val="accent2"/>
                </a:solidFill>
              </a:defRPr>
            </a:lvl4pPr>
            <a:lvl5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5pPr>
            <a:lvl6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6pPr>
            <a:lvl7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7pPr>
            <a:lvl8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8pPr>
            <a:lvl9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35033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ull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32B1258-3FD8-4FE0-98CC-C32BE0DED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BC08A-3288-43B9-8757-2E6B705F6183}" type="datetime1">
              <a:rPr lang="en-US" noProof="0" smtClean="0"/>
              <a:t>8/27/2025</a:t>
            </a:fld>
            <a:endParaRPr lang="en-US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349694-B051-45A3-99EF-B5210B1FD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picoScan100 | 2D LiDAR sensors | Dynamic Ranging | Autonomous Perception</a:t>
            </a:r>
            <a:endParaRPr lang="en-US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44930B-14A5-4DC8-911B-F40F59E4B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DBF11F2F-5703-4A55-8779-469A784449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0" y="0"/>
            <a:ext cx="12192000" cy="6858000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  <p:sp>
        <p:nvSpPr>
          <p:cNvPr id="10" name="Media Placeholder 60">
            <a:extLst>
              <a:ext uri="{FF2B5EF4-FFF2-40B4-BE49-F238E27FC236}">
                <a16:creationId xmlns:a16="http://schemas.microsoft.com/office/drawing/2014/main" id="{561521BA-7005-4E97-A18C-C4E9543123B5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 bwMode="gray">
          <a:xfrm>
            <a:off x="10632955" y="476672"/>
            <a:ext cx="826247" cy="340127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324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-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572E8C2C-15DE-4877-864B-91B776A2DDA8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0" y="0"/>
            <a:ext cx="12192000" cy="6858000"/>
          </a:xfrm>
          <a:solidFill>
            <a:schemeClr val="accent3"/>
          </a:solidFill>
        </p:spPr>
        <p:txBody>
          <a:bodyPr tIns="540000" anchor="ctr"/>
          <a:lstStyle>
            <a:lvl1pPr algn="ctr">
              <a:defRPr/>
            </a:lvl1pPr>
          </a:lstStyle>
          <a:p>
            <a:r>
              <a:rPr lang="en-US" noProof="0" dirty="0"/>
              <a:t>Media / Video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A46B6F-4F36-49F4-8DC3-06553911F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2AB2-672D-4CA1-8AD1-DF257159DDB1}" type="datetime1">
              <a:rPr lang="en-US" noProof="0" smtClean="0"/>
              <a:t>8/27/2025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1C83D-0E55-4602-8E9F-4885D1A0D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picoScan100 | 2D LiDAR sensors | Dynamic Ranging | Autonomous Perception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07BC0-B4E9-4AC7-BFFD-36DEE4740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Media Placeholder 60">
            <a:extLst>
              <a:ext uri="{FF2B5EF4-FFF2-40B4-BE49-F238E27FC236}">
                <a16:creationId xmlns:a16="http://schemas.microsoft.com/office/drawing/2014/main" id="{2A25E55A-D05E-4E38-A9D9-78D25F6FCEAA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 bwMode="gray">
          <a:xfrm>
            <a:off x="10632955" y="476672"/>
            <a:ext cx="826247" cy="340127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727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oScan 1x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12">
            <a:extLst>
              <a:ext uri="{FF2B5EF4-FFF2-40B4-BE49-F238E27FC236}">
                <a16:creationId xmlns:a16="http://schemas.microsoft.com/office/drawing/2014/main" id="{C54BB09A-FA77-BEAE-6ACC-BF209D9501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-27385"/>
            <a:ext cx="12192000" cy="68989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580690E-B00E-4E29-97E4-D9A459CBA64E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49D7BA57-0919-4E4F-8BA2-952D70B7ED02}" type="datetime1">
              <a:rPr lang="en-US" noProof="0" smtClean="0"/>
              <a:t>8/27/2025</a:t>
            </a:fld>
            <a:endParaRPr lang="en-US" noProof="0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ABE95A1-67EC-473C-9A4B-B05E881496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/>
              <a:t>picoScan100 | 2D LiDAR sensors | Dynamic Ranging | Autonomous Perception</a:t>
            </a:r>
            <a:endParaRPr lang="en-US" noProof="0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594307D-95D7-4564-8D3C-B8A5B99E01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3DF82FA-FC52-4C10-91EF-FA0A45481F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31838" y="1484313"/>
            <a:ext cx="10728324" cy="4608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9A99356-4BB3-48AA-B82C-C28512B6BD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3A14DC12-481E-49CF-A952-6AFD5CEB7D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31839" y="833075"/>
            <a:ext cx="8027986" cy="2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1pPr>
            <a:lvl2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3pPr>
            <a:lvl4pPr marL="0" indent="0" algn="l">
              <a:lnSpc>
                <a:spcPct val="85000"/>
              </a:lnSpc>
              <a:buNone/>
              <a:tabLst/>
              <a:defRPr sz="1600">
                <a:solidFill>
                  <a:schemeClr val="accent2"/>
                </a:solidFill>
              </a:defRPr>
            </a:lvl4pPr>
            <a:lvl5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5pPr>
            <a:lvl6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6pPr>
            <a:lvl7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7pPr>
            <a:lvl8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8pPr>
            <a:lvl9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 dirty="0"/>
              <a:t>Click to add subtitle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483F5E6-DBFA-4D94-B9BC-42E27637C3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632956" y="479426"/>
            <a:ext cx="827207" cy="33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33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picoScan 1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12">
            <a:extLst>
              <a:ext uri="{FF2B5EF4-FFF2-40B4-BE49-F238E27FC236}">
                <a16:creationId xmlns:a16="http://schemas.microsoft.com/office/drawing/2014/main" id="{C54BB09A-FA77-BEAE-6ACC-BF209D9501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-142875"/>
            <a:ext cx="12192000" cy="7000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580690E-B00E-4E29-97E4-D9A459CBA64E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0BB68FCD-283D-4927-9AAD-C54A5476F051}" type="datetime1">
              <a:rPr lang="en-US" noProof="0" smtClean="0"/>
              <a:t>8/27/2025</a:t>
            </a:fld>
            <a:endParaRPr lang="en-US" noProof="0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ABE95A1-67EC-473C-9A4B-B05E881496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/>
              <a:t>picoScan100 | 2D LiDAR sensors | Dynamic Ranging | Autonomous Perception</a:t>
            </a:r>
            <a:endParaRPr lang="en-US" noProof="0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594307D-95D7-4564-8D3C-B8A5B99E01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3DF82FA-FC52-4C10-91EF-FA0A45481F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31838" y="1484313"/>
            <a:ext cx="10728324" cy="4608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9A99356-4BB3-48AA-B82C-C28512B6BD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3A14DC12-481E-49CF-A952-6AFD5CEB7D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31839" y="833075"/>
            <a:ext cx="8027986" cy="2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1pPr>
            <a:lvl2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3pPr>
            <a:lvl4pPr marL="0" indent="0" algn="l">
              <a:lnSpc>
                <a:spcPct val="85000"/>
              </a:lnSpc>
              <a:buNone/>
              <a:tabLst/>
              <a:defRPr sz="1600">
                <a:solidFill>
                  <a:schemeClr val="accent2"/>
                </a:solidFill>
              </a:defRPr>
            </a:lvl4pPr>
            <a:lvl5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5pPr>
            <a:lvl6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6pPr>
            <a:lvl7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7pPr>
            <a:lvl8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8pPr>
            <a:lvl9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 dirty="0"/>
              <a:t>Click to add subtitle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483F5E6-DBFA-4D94-B9BC-42E27637C3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632956" y="479426"/>
            <a:ext cx="827207" cy="33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6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enter picoScan120 1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device&#10;&#10;Description automatically generated">
            <a:extLst>
              <a:ext uri="{FF2B5EF4-FFF2-40B4-BE49-F238E27FC236}">
                <a16:creationId xmlns:a16="http://schemas.microsoft.com/office/drawing/2014/main" id="{74BE8909-20AC-459E-E312-10F1D9C2C3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580690E-B00E-4E29-97E4-D9A459CBA64E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D32CE507-19DF-43C4-AE7B-DE6657291268}" type="datetime1">
              <a:rPr lang="en-US" noProof="0" smtClean="0"/>
              <a:t>8/27/2025</a:t>
            </a:fld>
            <a:endParaRPr lang="en-US" noProof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ABE95A1-67EC-473C-9A4B-B05E881496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/>
              <a:t>picoScan100 | 2D LiDAR sensors | Dynamic Ranging | Autonomous Perception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594307D-95D7-4564-8D3C-B8A5B99E01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3DF82FA-FC52-4C10-91EF-FA0A45481F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31838" y="1484313"/>
            <a:ext cx="10728324" cy="4608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9A99356-4BB3-48AA-B82C-C28512B6BD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3A14DC12-481E-49CF-A952-6AFD5CEB7D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31839" y="833075"/>
            <a:ext cx="8027986" cy="2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1pPr>
            <a:lvl2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3pPr>
            <a:lvl4pPr marL="0" indent="0" algn="l">
              <a:lnSpc>
                <a:spcPct val="85000"/>
              </a:lnSpc>
              <a:buNone/>
              <a:tabLst/>
              <a:defRPr sz="1600">
                <a:solidFill>
                  <a:schemeClr val="accent2"/>
                </a:solidFill>
              </a:defRPr>
            </a:lvl4pPr>
            <a:lvl5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5pPr>
            <a:lvl6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6pPr>
            <a:lvl7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7pPr>
            <a:lvl8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8pPr>
            <a:lvl9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Click to add subtitle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483F5E6-DBFA-4D94-B9BC-42E27637C3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632956" y="479426"/>
            <a:ext cx="827207" cy="33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2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oScan150 + picoScan120 1x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uple of black boxes&#10;&#10;Description automatically generated">
            <a:extLst>
              <a:ext uri="{FF2B5EF4-FFF2-40B4-BE49-F238E27FC236}">
                <a16:creationId xmlns:a16="http://schemas.microsoft.com/office/drawing/2014/main" id="{A820CD67-4CD4-D698-124E-D1007C8F74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4762"/>
            <a:ext cx="12172950" cy="6848475"/>
          </a:xfrm>
          <a:prstGeom prst="rect">
            <a:avLst/>
          </a:prstGeom>
        </p:spPr>
      </p:pic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580690E-B00E-4E29-97E4-D9A459CBA64E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DFFD4DB6-4086-4B48-A703-D24F0F7582CC}" type="datetime1">
              <a:rPr lang="en-US" noProof="0" smtClean="0"/>
              <a:t>8/27/2025</a:t>
            </a:fld>
            <a:endParaRPr lang="en-US" noProof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ABE95A1-67EC-473C-9A4B-B05E881496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/>
              <a:t>picoScan100 | 2D LiDAR sensors | Dynamic Ranging | Autonomous Perception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594307D-95D7-4564-8D3C-B8A5B99E01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3DF82FA-FC52-4C10-91EF-FA0A45481F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31838" y="1484313"/>
            <a:ext cx="10728324" cy="4608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9A99356-4BB3-48AA-B82C-C28512B6BD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3A14DC12-481E-49CF-A952-6AFD5CEB7D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31839" y="833075"/>
            <a:ext cx="8027986" cy="2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1pPr>
            <a:lvl2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3pPr>
            <a:lvl4pPr marL="0" indent="0" algn="l">
              <a:lnSpc>
                <a:spcPct val="85000"/>
              </a:lnSpc>
              <a:buNone/>
              <a:tabLst/>
              <a:defRPr sz="1600">
                <a:solidFill>
                  <a:schemeClr val="accent2"/>
                </a:solidFill>
              </a:defRPr>
            </a:lvl4pPr>
            <a:lvl5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5pPr>
            <a:lvl6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6pPr>
            <a:lvl7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7pPr>
            <a:lvl8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8pPr>
            <a:lvl9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Click to add subtitle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483F5E6-DBFA-4D94-B9BC-42E27637C3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632956" y="479426"/>
            <a:ext cx="827207" cy="33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7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 title slide 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12">
            <a:extLst>
              <a:ext uri="{FF2B5EF4-FFF2-40B4-BE49-F238E27FC236}">
                <a16:creationId xmlns:a16="http://schemas.microsoft.com/office/drawing/2014/main" id="{80205044-6C60-D326-944A-365E50803D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-27385"/>
            <a:ext cx="12192000" cy="68989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A8639FF-AEE0-4B54-811F-7290D0A9C9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731838" y="3206829"/>
            <a:ext cx="10728324" cy="2008641"/>
          </a:xfrm>
          <a:prstGeom prst="rect">
            <a:avLst/>
          </a:prstGeom>
        </p:spPr>
        <p:txBody>
          <a:bodyPr tIns="0" bIns="72000" anchor="b">
            <a:no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  <a:lvl6pPr>
              <a:defRPr sz="4800">
                <a:solidFill>
                  <a:schemeClr val="bg1"/>
                </a:solidFill>
              </a:defRPr>
            </a:lvl6pPr>
            <a:lvl7pPr>
              <a:defRPr sz="4800">
                <a:solidFill>
                  <a:schemeClr val="bg1"/>
                </a:solidFill>
              </a:defRPr>
            </a:lvl7pPr>
            <a:lvl8pPr>
              <a:defRPr sz="4800">
                <a:solidFill>
                  <a:schemeClr val="bg1"/>
                </a:solidFill>
              </a:defRPr>
            </a:lvl8pPr>
            <a:lvl9pPr>
              <a:defRPr sz="4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Click to add title 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B2F4070-1FD5-4AA5-814E-B037EDDBD6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31838" y="5215471"/>
            <a:ext cx="10728325" cy="6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2"/>
                </a:solidFill>
              </a:defRPr>
            </a:lvl1pPr>
            <a:lvl2pPr marL="0" indent="0" algn="l">
              <a:buNone/>
              <a:defRPr sz="2000" b="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tabLst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 b="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61" name="Media Placeholder 60">
            <a:extLst>
              <a:ext uri="{FF2B5EF4-FFF2-40B4-BE49-F238E27FC236}">
                <a16:creationId xmlns:a16="http://schemas.microsoft.com/office/drawing/2014/main" id="{4641319B-CEA6-463F-B09D-3BC40EAA59E1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 bwMode="gray">
          <a:xfrm>
            <a:off x="10632955" y="476672"/>
            <a:ext cx="826247" cy="340127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noProof="0" dirty="0"/>
              <a:t> 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4D1149F-0AC6-4C31-B391-0EA1232F5368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2975005E-779E-451B-A944-85763F9B4295}" type="datetime1">
              <a:rPr lang="en-US" noProof="0" smtClean="0"/>
              <a:t>8/27/2025</a:t>
            </a:fld>
            <a:endParaRPr lang="en-US" noProof="0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02F782BC-33F1-4F9E-BBF5-FBEBF3CC9ED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picoScan100 | 2D LiDAR sensors | Dynamic Ranging | Autonomous Perception</a:t>
            </a:r>
            <a:endParaRPr lang="en-US" noProof="0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1BA1C2F-45A0-4384-B26D-06806E4969F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0482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oScan + TiM 1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0" descr="Ein Bild, das Kosmetik, Plastik, Flasche enthält.&#10;&#10;Automatisch generierte Beschreibung">
            <a:extLst>
              <a:ext uri="{FF2B5EF4-FFF2-40B4-BE49-F238E27FC236}">
                <a16:creationId xmlns:a16="http://schemas.microsoft.com/office/drawing/2014/main" id="{0C33789A-73A7-60A6-CF21-19BC59E333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580690E-B00E-4E29-97E4-D9A459CBA64E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F2806E0F-3F1A-4E76-8962-40CB539BBE2B}" type="datetime1">
              <a:rPr lang="en-US" noProof="0" smtClean="0"/>
              <a:t>8/27/2025</a:t>
            </a:fld>
            <a:endParaRPr lang="en-US" noProof="0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ABE95A1-67EC-473C-9A4B-B05E881496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/>
              <a:t>picoScan100 | 2D LiDAR sensors | Dynamic Ranging | Autonomous Perception</a:t>
            </a:r>
            <a:endParaRPr lang="en-US" noProof="0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594307D-95D7-4564-8D3C-B8A5B99E01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3DF82FA-FC52-4C10-91EF-FA0A45481F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31838" y="1484313"/>
            <a:ext cx="10728324" cy="4608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9A99356-4BB3-48AA-B82C-C28512B6BD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3A14DC12-481E-49CF-A952-6AFD5CEB7D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31839" y="833075"/>
            <a:ext cx="8027986" cy="2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1pPr>
            <a:lvl2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3pPr>
            <a:lvl4pPr marL="0" indent="0" algn="l">
              <a:lnSpc>
                <a:spcPct val="85000"/>
              </a:lnSpc>
              <a:buNone/>
              <a:tabLst/>
              <a:defRPr sz="1600">
                <a:solidFill>
                  <a:schemeClr val="accent2"/>
                </a:solidFill>
              </a:defRPr>
            </a:lvl4pPr>
            <a:lvl5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5pPr>
            <a:lvl6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6pPr>
            <a:lvl7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7pPr>
            <a:lvl8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8pPr>
            <a:lvl9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 dirty="0"/>
              <a:t>Click to add subtitle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483F5E6-DBFA-4D94-B9BC-42E27637C3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632956" y="479426"/>
            <a:ext cx="827207" cy="33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9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 + picoScan 1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8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2DFB50E7-EEAE-2F8B-571B-D29D93C0F3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580690E-B00E-4E29-97E4-D9A459CBA64E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2C0D5D4B-258B-4509-8EC3-FF08CCF1DF1C}" type="datetime1">
              <a:rPr lang="en-US" noProof="0" smtClean="0"/>
              <a:t>8/27/2025</a:t>
            </a:fld>
            <a:endParaRPr lang="en-US" noProof="0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ABE95A1-67EC-473C-9A4B-B05E881496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/>
              <a:t>picoScan100 | 2D LiDAR sensors | Dynamic Ranging | Autonomous Perception</a:t>
            </a:r>
            <a:endParaRPr lang="en-US" noProof="0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594307D-95D7-4564-8D3C-B8A5B99E01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3DF82FA-FC52-4C10-91EF-FA0A45481F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31838" y="1484313"/>
            <a:ext cx="10728324" cy="4608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9A99356-4BB3-48AA-B82C-C28512B6BD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3A14DC12-481E-49CF-A952-6AFD5CEB7D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31839" y="833075"/>
            <a:ext cx="8027986" cy="2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1pPr>
            <a:lvl2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3pPr>
            <a:lvl4pPr marL="0" indent="0" algn="l">
              <a:lnSpc>
                <a:spcPct val="85000"/>
              </a:lnSpc>
              <a:buNone/>
              <a:tabLst/>
              <a:defRPr sz="1600">
                <a:solidFill>
                  <a:schemeClr val="accent2"/>
                </a:solidFill>
              </a:defRPr>
            </a:lvl4pPr>
            <a:lvl5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5pPr>
            <a:lvl6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6pPr>
            <a:lvl7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7pPr>
            <a:lvl8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8pPr>
            <a:lvl9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 dirty="0"/>
              <a:t>Click to add subtitle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483F5E6-DBFA-4D94-B9BC-42E27637C3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632956" y="479426"/>
            <a:ext cx="827207" cy="33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4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oScan 1x whit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12">
            <a:extLst>
              <a:ext uri="{FF2B5EF4-FFF2-40B4-BE49-F238E27FC236}">
                <a16:creationId xmlns:a16="http://schemas.microsoft.com/office/drawing/2014/main" id="{C54BB09A-FA77-BEAE-6ACC-BF209D9501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-27385"/>
            <a:ext cx="12192000" cy="68989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580690E-B00E-4E29-97E4-D9A459CBA64E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CBBB3DBC-E0F1-4D94-94A1-715709405B6D}" type="datetime1">
              <a:rPr lang="en-US" noProof="0" smtClean="0"/>
              <a:t>8/27/2025</a:t>
            </a:fld>
            <a:endParaRPr lang="en-US" noProof="0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ABE95A1-67EC-473C-9A4B-B05E881496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/>
              <a:t>picoScan100 | 2D LiDAR sensors | Dynamic Ranging | Autonomous Perception</a:t>
            </a:r>
            <a:endParaRPr lang="en-US" noProof="0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594307D-95D7-4564-8D3C-B8A5B99E01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3DF82FA-FC52-4C10-91EF-FA0A45481F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31838" y="1484313"/>
            <a:ext cx="10728324" cy="4608512"/>
          </a:xfrm>
          <a:solidFill>
            <a:srgbClr val="F8F8F8">
              <a:alpha val="90000"/>
            </a:srgbClr>
          </a:solidFill>
        </p:spPr>
        <p:txBody>
          <a:bodyPr lIns="108000" tIns="108000" rIns="108000" bIns="108000"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9A99356-4BB3-48AA-B82C-C28512B6BD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3A14DC12-481E-49CF-A952-6AFD5CEB7D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31839" y="833075"/>
            <a:ext cx="8027986" cy="2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1pPr>
            <a:lvl2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3pPr>
            <a:lvl4pPr marL="0" indent="0" algn="l">
              <a:lnSpc>
                <a:spcPct val="85000"/>
              </a:lnSpc>
              <a:buNone/>
              <a:tabLst/>
              <a:defRPr sz="1600">
                <a:solidFill>
                  <a:schemeClr val="accent2"/>
                </a:solidFill>
              </a:defRPr>
            </a:lvl4pPr>
            <a:lvl5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5pPr>
            <a:lvl6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6pPr>
            <a:lvl7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7pPr>
            <a:lvl8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8pPr>
            <a:lvl9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 dirty="0"/>
              <a:t>Click to add subtitle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483F5E6-DBFA-4D94-B9BC-42E27637C3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632956" y="479426"/>
            <a:ext cx="827207" cy="33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9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oScan 1x whit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device&#10;&#10;Description automatically generated">
            <a:extLst>
              <a:ext uri="{FF2B5EF4-FFF2-40B4-BE49-F238E27FC236}">
                <a16:creationId xmlns:a16="http://schemas.microsoft.com/office/drawing/2014/main" id="{FD412746-C657-FF71-5740-EB44F95D7C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580690E-B00E-4E29-97E4-D9A459CBA64E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E2106288-78B8-4D04-8C24-F48FB3DBFCC0}" type="datetime1">
              <a:rPr lang="en-US" noProof="0" smtClean="0"/>
              <a:t>8/27/2025</a:t>
            </a:fld>
            <a:endParaRPr lang="en-US" noProof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ABE95A1-67EC-473C-9A4B-B05E881496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/>
              <a:t>picoScan100 | 2D LiDAR sensors | Dynamic Ranging | Autonomous Perception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594307D-95D7-4564-8D3C-B8A5B99E01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3DF82FA-FC52-4C10-91EF-FA0A45481F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31838" y="1484313"/>
            <a:ext cx="10728324" cy="4608512"/>
          </a:xfrm>
          <a:solidFill>
            <a:srgbClr val="F8F8F8">
              <a:alpha val="90000"/>
            </a:srgbClr>
          </a:solidFill>
        </p:spPr>
        <p:txBody>
          <a:bodyPr lIns="108000" tIns="108000" rIns="108000" bIns="108000"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9A99356-4BB3-48AA-B82C-C28512B6BD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3A14DC12-481E-49CF-A952-6AFD5CEB7D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31839" y="833075"/>
            <a:ext cx="8027986" cy="2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1pPr>
            <a:lvl2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3pPr>
            <a:lvl4pPr marL="0" indent="0" algn="l">
              <a:lnSpc>
                <a:spcPct val="85000"/>
              </a:lnSpc>
              <a:buNone/>
              <a:tabLst/>
              <a:defRPr sz="1600">
                <a:solidFill>
                  <a:schemeClr val="accent2"/>
                </a:solidFill>
              </a:defRPr>
            </a:lvl4pPr>
            <a:lvl5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5pPr>
            <a:lvl6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6pPr>
            <a:lvl7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7pPr>
            <a:lvl8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8pPr>
            <a:lvl9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Click to add subtitle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483F5E6-DBFA-4D94-B9BC-42E27637C3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632956" y="479426"/>
            <a:ext cx="827207" cy="33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6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oScan + TiM 1x whit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0" descr="Ein Bild, das Kosmetik, Plastik, Flasche enthält.&#10;&#10;Automatisch generierte Beschreibung">
            <a:extLst>
              <a:ext uri="{FF2B5EF4-FFF2-40B4-BE49-F238E27FC236}">
                <a16:creationId xmlns:a16="http://schemas.microsoft.com/office/drawing/2014/main" id="{B00A6D91-685F-80E6-31D6-32B008CE5D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580690E-B00E-4E29-97E4-D9A459CBA64E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3E6C42E6-0871-4984-8A54-258689AF4DFE}" type="datetime1">
              <a:rPr lang="en-US" noProof="0" smtClean="0"/>
              <a:t>8/27/2025</a:t>
            </a:fld>
            <a:endParaRPr lang="en-US" noProof="0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ABE95A1-67EC-473C-9A4B-B05E881496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/>
              <a:t>picoScan100 | 2D LiDAR sensors | Dynamic Ranging | Autonomous Perception</a:t>
            </a:r>
            <a:endParaRPr lang="en-US" noProof="0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594307D-95D7-4564-8D3C-B8A5B99E01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3DF82FA-FC52-4C10-91EF-FA0A45481F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31838" y="1484313"/>
            <a:ext cx="10728324" cy="4608512"/>
          </a:xfrm>
          <a:solidFill>
            <a:srgbClr val="F8F8F8">
              <a:alpha val="90000"/>
            </a:srgbClr>
          </a:solidFill>
        </p:spPr>
        <p:txBody>
          <a:bodyPr lIns="108000" tIns="108000" rIns="108000" bIns="108000"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9A99356-4BB3-48AA-B82C-C28512B6BD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3A14DC12-481E-49CF-A952-6AFD5CEB7D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31839" y="833075"/>
            <a:ext cx="8027986" cy="2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1pPr>
            <a:lvl2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3pPr>
            <a:lvl4pPr marL="0" indent="0" algn="l">
              <a:lnSpc>
                <a:spcPct val="85000"/>
              </a:lnSpc>
              <a:buNone/>
              <a:tabLst/>
              <a:defRPr sz="1600">
                <a:solidFill>
                  <a:schemeClr val="accent2"/>
                </a:solidFill>
              </a:defRPr>
            </a:lvl4pPr>
            <a:lvl5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5pPr>
            <a:lvl6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6pPr>
            <a:lvl7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7pPr>
            <a:lvl8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8pPr>
            <a:lvl9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 dirty="0"/>
              <a:t>Click to add subtitle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483F5E6-DBFA-4D94-B9BC-42E27637C3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632956" y="479426"/>
            <a:ext cx="827207" cy="33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3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oScan 2x whit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12">
            <a:extLst>
              <a:ext uri="{FF2B5EF4-FFF2-40B4-BE49-F238E27FC236}">
                <a16:creationId xmlns:a16="http://schemas.microsoft.com/office/drawing/2014/main" id="{C54BB09A-FA77-BEAE-6ACC-BF209D9501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-27385"/>
            <a:ext cx="12192000" cy="68989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580690E-B00E-4E29-97E4-D9A459CBA64E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AB634B08-76D5-4286-BADC-B8B48B6F32A4}" type="datetime1">
              <a:rPr lang="en-US" noProof="0" smtClean="0"/>
              <a:t>8/27/2025</a:t>
            </a:fld>
            <a:endParaRPr lang="en-US" noProof="0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ABE95A1-67EC-473C-9A4B-B05E881496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/>
              <a:t>picoScan100 | 2D LiDAR sensors | Dynamic Ranging | Autonomous Perception</a:t>
            </a:r>
            <a:endParaRPr lang="en-US" noProof="0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594307D-95D7-4564-8D3C-B8A5B99E01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3DF82FA-FC52-4C10-91EF-FA0A45481F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31838" y="1484313"/>
            <a:ext cx="5256000" cy="4608512"/>
          </a:xfrm>
          <a:solidFill>
            <a:srgbClr val="F8F8F8">
              <a:alpha val="90000"/>
            </a:srgbClr>
          </a:solidFill>
        </p:spPr>
        <p:txBody>
          <a:bodyPr lIns="108000" tIns="108000" rIns="108000" bIns="108000"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9A99356-4BB3-48AA-B82C-C28512B6BD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3A14DC12-481E-49CF-A952-6AFD5CEB7D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31839" y="833075"/>
            <a:ext cx="8027986" cy="2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1pPr>
            <a:lvl2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3pPr>
            <a:lvl4pPr marL="0" indent="0" algn="l">
              <a:lnSpc>
                <a:spcPct val="85000"/>
              </a:lnSpc>
              <a:buNone/>
              <a:tabLst/>
              <a:defRPr sz="1600">
                <a:solidFill>
                  <a:schemeClr val="accent2"/>
                </a:solidFill>
              </a:defRPr>
            </a:lvl4pPr>
            <a:lvl5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5pPr>
            <a:lvl6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6pPr>
            <a:lvl7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7pPr>
            <a:lvl8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8pPr>
            <a:lvl9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 dirty="0"/>
              <a:t>Click to add subtitle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483F5E6-DBFA-4D94-B9BC-42E27637C3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632956" y="479426"/>
            <a:ext cx="827207" cy="337892"/>
          </a:xfrm>
          <a:prstGeom prst="rect">
            <a:avLst/>
          </a:prstGeom>
        </p:spPr>
      </p:pic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891C816A-5CF0-7E14-07F9-7930BA5CBA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04164" y="1484313"/>
            <a:ext cx="5256000" cy="4608512"/>
          </a:xfrm>
          <a:solidFill>
            <a:srgbClr val="F8F8F8">
              <a:alpha val="90000"/>
            </a:srgbClr>
          </a:solidFill>
        </p:spPr>
        <p:txBody>
          <a:bodyPr lIns="108000" tIns="108000" rIns="108000" bIns="108000"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79417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oScan 2x whit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device&#10;&#10;Description automatically generated">
            <a:extLst>
              <a:ext uri="{FF2B5EF4-FFF2-40B4-BE49-F238E27FC236}">
                <a16:creationId xmlns:a16="http://schemas.microsoft.com/office/drawing/2014/main" id="{589A58CC-3A50-C597-B92A-F7E0EF5836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1" b="6271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580690E-B00E-4E29-97E4-D9A459CBA64E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07591660-63A5-402A-B2BE-5A1E80F67D5C}" type="datetime1">
              <a:rPr lang="en-US" noProof="0" smtClean="0"/>
              <a:t>8/27/2025</a:t>
            </a:fld>
            <a:endParaRPr lang="en-US" noProof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ABE95A1-67EC-473C-9A4B-B05E881496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/>
              <a:t>picoScan100 | 2D LiDAR sensors | Dynamic Ranging | Autonomous Perception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594307D-95D7-4564-8D3C-B8A5B99E01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3DF82FA-FC52-4C10-91EF-FA0A45481F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31838" y="1484313"/>
            <a:ext cx="5256000" cy="4608512"/>
          </a:xfrm>
          <a:solidFill>
            <a:srgbClr val="F8F8F8">
              <a:alpha val="90000"/>
            </a:srgbClr>
          </a:solidFill>
        </p:spPr>
        <p:txBody>
          <a:bodyPr lIns="108000" tIns="108000" rIns="108000" bIns="108000"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9A99356-4BB3-48AA-B82C-C28512B6BD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3A14DC12-481E-49CF-A952-6AFD5CEB7D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31839" y="833075"/>
            <a:ext cx="8027986" cy="2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1pPr>
            <a:lvl2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3pPr>
            <a:lvl4pPr marL="0" indent="0" algn="l">
              <a:lnSpc>
                <a:spcPct val="85000"/>
              </a:lnSpc>
              <a:buNone/>
              <a:tabLst/>
              <a:defRPr sz="1600">
                <a:solidFill>
                  <a:schemeClr val="accent2"/>
                </a:solidFill>
              </a:defRPr>
            </a:lvl4pPr>
            <a:lvl5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5pPr>
            <a:lvl6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6pPr>
            <a:lvl7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7pPr>
            <a:lvl8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8pPr>
            <a:lvl9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Click to add subtitle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483F5E6-DBFA-4D94-B9BC-42E27637C3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632956" y="479426"/>
            <a:ext cx="827207" cy="337892"/>
          </a:xfrm>
          <a:prstGeom prst="rect">
            <a:avLst/>
          </a:prstGeom>
        </p:spPr>
      </p:pic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891C816A-5CF0-7E14-07F9-7930BA5CBA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04164" y="1484313"/>
            <a:ext cx="5256000" cy="4608512"/>
          </a:xfrm>
          <a:solidFill>
            <a:srgbClr val="F8F8F8">
              <a:alpha val="90000"/>
            </a:srgbClr>
          </a:solidFill>
        </p:spPr>
        <p:txBody>
          <a:bodyPr lIns="108000" tIns="108000" rIns="108000" bIns="108000"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02870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Plattforms 2x whit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ndoor, rink&#10;&#10;Description automatically generated">
            <a:extLst>
              <a:ext uri="{FF2B5EF4-FFF2-40B4-BE49-F238E27FC236}">
                <a16:creationId xmlns:a16="http://schemas.microsoft.com/office/drawing/2014/main" id="{8FED23FD-5942-E182-77EB-DB8B2A5C73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580690E-B00E-4E29-97E4-D9A459CBA64E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9F9444DE-42CD-467B-A185-39EE5FA84664}" type="datetime1">
              <a:rPr lang="en-US" noProof="0" smtClean="0"/>
              <a:t>8/27/2025</a:t>
            </a:fld>
            <a:endParaRPr lang="en-US" noProof="0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ABE95A1-67EC-473C-9A4B-B05E881496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/>
              <a:t>picoScan100 | 2D LiDAR sensors | Dynamic Ranging | Autonomous Perception</a:t>
            </a:r>
            <a:endParaRPr lang="en-US" noProof="0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594307D-95D7-4564-8D3C-B8A5B99E01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3DF82FA-FC52-4C10-91EF-FA0A45481F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31838" y="2554513"/>
            <a:ext cx="5256000" cy="3538311"/>
          </a:xfrm>
          <a:solidFill>
            <a:srgbClr val="F8F8F8">
              <a:alpha val="90000"/>
            </a:srgbClr>
          </a:solidFill>
        </p:spPr>
        <p:txBody>
          <a:bodyPr lIns="108000" tIns="108000" rIns="108000" bIns="108000"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9A99356-4BB3-48AA-B82C-C28512B6BD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solidFill>
            <a:srgbClr val="F8F8F8">
              <a:alpha val="89804"/>
            </a:srgbClr>
          </a:solidFill>
        </p:spPr>
        <p:txBody>
          <a:bodyPr lIns="72000" tIns="72000" anchor="ctr"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3A14DC12-481E-49CF-A952-6AFD5CEB7D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31839" y="833075"/>
            <a:ext cx="8027986" cy="290876"/>
          </a:xfrm>
          <a:prstGeom prst="rect">
            <a:avLst/>
          </a:prstGeom>
          <a:solidFill>
            <a:srgbClr val="F8F8F8">
              <a:alpha val="89804"/>
            </a:srgbClr>
          </a:solidFill>
        </p:spPr>
        <p:txBody>
          <a:bodyPr lIns="72000" tIns="72000" anchor="ctr">
            <a:noAutofit/>
          </a:bodyPr>
          <a:lstStyle>
            <a:lvl1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1pPr>
            <a:lvl2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3pPr>
            <a:lvl4pPr marL="0" indent="0" algn="l">
              <a:lnSpc>
                <a:spcPct val="85000"/>
              </a:lnSpc>
              <a:buNone/>
              <a:tabLst/>
              <a:defRPr sz="1600">
                <a:solidFill>
                  <a:schemeClr val="accent2"/>
                </a:solidFill>
              </a:defRPr>
            </a:lvl4pPr>
            <a:lvl5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5pPr>
            <a:lvl6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6pPr>
            <a:lvl7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7pPr>
            <a:lvl8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8pPr>
            <a:lvl9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 dirty="0"/>
              <a:t>Click to add subtitle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483F5E6-DBFA-4D94-B9BC-42E27637C3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632956" y="479426"/>
            <a:ext cx="827207" cy="337892"/>
          </a:xfrm>
          <a:prstGeom prst="rect">
            <a:avLst/>
          </a:prstGeom>
        </p:spPr>
      </p:pic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891C816A-5CF0-7E14-07F9-7930BA5CBA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04164" y="2554513"/>
            <a:ext cx="5256000" cy="3538312"/>
          </a:xfrm>
          <a:solidFill>
            <a:srgbClr val="F8F8F8">
              <a:alpha val="90000"/>
            </a:srgbClr>
          </a:solidFill>
        </p:spPr>
        <p:txBody>
          <a:bodyPr lIns="108000" tIns="108000" rIns="108000" bIns="108000"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33179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oScan Outdoor 2x whit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Schnee, Wasser, Kamera, draußen enthält.&#10;&#10;Automatisch generierte Beschreibung">
            <a:extLst>
              <a:ext uri="{FF2B5EF4-FFF2-40B4-BE49-F238E27FC236}">
                <a16:creationId xmlns:a16="http://schemas.microsoft.com/office/drawing/2014/main" id="{0A8465F7-DBC7-0A1D-77E9-1B923BB75F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580690E-B00E-4E29-97E4-D9A459CBA64E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0CEFE921-1C32-426B-88BD-98A81D433952}" type="datetime1">
              <a:rPr lang="en-US" noProof="0" smtClean="0"/>
              <a:t>8/27/2025</a:t>
            </a:fld>
            <a:endParaRPr lang="en-US" noProof="0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ABE95A1-67EC-473C-9A4B-B05E881496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/>
              <a:t>picoScan100 | 2D LiDAR sensors | Dynamic Ranging | Autonomous Perception</a:t>
            </a:r>
            <a:endParaRPr lang="en-US" noProof="0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594307D-95D7-4564-8D3C-B8A5B99E01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3DF82FA-FC52-4C10-91EF-FA0A45481F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31838" y="1484313"/>
            <a:ext cx="5256000" cy="4608512"/>
          </a:xfrm>
          <a:solidFill>
            <a:srgbClr val="F8F8F8">
              <a:alpha val="95000"/>
            </a:srgbClr>
          </a:solidFill>
        </p:spPr>
        <p:txBody>
          <a:bodyPr lIns="108000" tIns="108000" rIns="108000" bIns="108000"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9A99356-4BB3-48AA-B82C-C28512B6BD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3A14DC12-481E-49CF-A952-6AFD5CEB7D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31839" y="833075"/>
            <a:ext cx="8027986" cy="2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1pPr>
            <a:lvl2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3pPr>
            <a:lvl4pPr marL="0" indent="0" algn="l">
              <a:lnSpc>
                <a:spcPct val="85000"/>
              </a:lnSpc>
              <a:buNone/>
              <a:tabLst/>
              <a:defRPr sz="1600">
                <a:solidFill>
                  <a:schemeClr val="accent2"/>
                </a:solidFill>
              </a:defRPr>
            </a:lvl4pPr>
            <a:lvl5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5pPr>
            <a:lvl6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6pPr>
            <a:lvl7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7pPr>
            <a:lvl8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8pPr>
            <a:lvl9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 dirty="0"/>
              <a:t>Click to add subtitle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483F5E6-DBFA-4D94-B9BC-42E27637C3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632956" y="479426"/>
            <a:ext cx="827207" cy="337892"/>
          </a:xfrm>
          <a:prstGeom prst="rect">
            <a:avLst/>
          </a:prstGeom>
        </p:spPr>
      </p:pic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891C816A-5CF0-7E14-07F9-7930BA5CBA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04164" y="1484313"/>
            <a:ext cx="5256000" cy="4608512"/>
          </a:xfrm>
          <a:solidFill>
            <a:srgbClr val="F8F8F8">
              <a:alpha val="95000"/>
            </a:srgbClr>
          </a:solidFill>
        </p:spPr>
        <p:txBody>
          <a:bodyPr lIns="108000" tIns="108000" rIns="108000" bIns="108000"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58194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oScan + multiScan 2x white con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osmetics, solution, plastic, solvent&#10;&#10;Description automatically generated">
            <a:extLst>
              <a:ext uri="{FF2B5EF4-FFF2-40B4-BE49-F238E27FC236}">
                <a16:creationId xmlns:a16="http://schemas.microsoft.com/office/drawing/2014/main" id="{0406EA73-029D-8B25-808B-0628ADAEB4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580690E-B00E-4E29-97E4-D9A459CBA64E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2FA993B9-738A-45B1-99A4-32CC53C550AA}" type="datetime1">
              <a:rPr lang="en-US" noProof="0" smtClean="0"/>
              <a:t>8/27/2025</a:t>
            </a:fld>
            <a:endParaRPr lang="en-US" noProof="0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ABE95A1-67EC-473C-9A4B-B05E881496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/>
              <a:t>picoScan100 | 2D LiDAR sensors | Dynamic Ranging | Autonomous Perception</a:t>
            </a:r>
            <a:endParaRPr lang="en-US" noProof="0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594307D-95D7-4564-8D3C-B8A5B99E01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3DF82FA-FC52-4C10-91EF-FA0A45481F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31838" y="1484313"/>
            <a:ext cx="5256000" cy="4608512"/>
          </a:xfrm>
          <a:solidFill>
            <a:srgbClr val="F8F8F8">
              <a:alpha val="95000"/>
            </a:srgbClr>
          </a:solidFill>
        </p:spPr>
        <p:txBody>
          <a:bodyPr lIns="108000" tIns="108000" rIns="108000" bIns="108000"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9A99356-4BB3-48AA-B82C-C28512B6BD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3A14DC12-481E-49CF-A952-6AFD5CEB7D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31839" y="833075"/>
            <a:ext cx="8027986" cy="2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1pPr>
            <a:lvl2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3pPr>
            <a:lvl4pPr marL="0" indent="0" algn="l">
              <a:lnSpc>
                <a:spcPct val="85000"/>
              </a:lnSpc>
              <a:buNone/>
              <a:tabLst/>
              <a:defRPr sz="1600">
                <a:solidFill>
                  <a:schemeClr val="accent2"/>
                </a:solidFill>
              </a:defRPr>
            </a:lvl4pPr>
            <a:lvl5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5pPr>
            <a:lvl6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6pPr>
            <a:lvl7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7pPr>
            <a:lvl8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8pPr>
            <a:lvl9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 dirty="0"/>
              <a:t>Click to add subtitle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483F5E6-DBFA-4D94-B9BC-42E27637C3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632956" y="479426"/>
            <a:ext cx="827207" cy="337892"/>
          </a:xfrm>
          <a:prstGeom prst="rect">
            <a:avLst/>
          </a:prstGeom>
        </p:spPr>
      </p:pic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891C816A-5CF0-7E14-07F9-7930BA5CBA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04164" y="1484313"/>
            <a:ext cx="5256000" cy="4608512"/>
          </a:xfrm>
          <a:solidFill>
            <a:srgbClr val="F8F8F8">
              <a:alpha val="95000"/>
            </a:srgbClr>
          </a:solidFill>
        </p:spPr>
        <p:txBody>
          <a:bodyPr lIns="108000" tIns="108000" rIns="108000" bIns="108000"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79577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w title slide 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couple of black boxes&#10;&#10;Description automatically generated">
            <a:extLst>
              <a:ext uri="{FF2B5EF4-FFF2-40B4-BE49-F238E27FC236}">
                <a16:creationId xmlns:a16="http://schemas.microsoft.com/office/drawing/2014/main" id="{09CFBDBA-2D25-7AE8-022D-832CB450F5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" y="4762"/>
            <a:ext cx="12172950" cy="68484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A8639FF-AEE0-4B54-811F-7290D0A9C9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731838" y="3206829"/>
            <a:ext cx="10728324" cy="2008641"/>
          </a:xfrm>
          <a:prstGeom prst="rect">
            <a:avLst/>
          </a:prstGeom>
        </p:spPr>
        <p:txBody>
          <a:bodyPr tIns="0" bIns="72000" anchor="b">
            <a:no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  <a:lvl6pPr>
              <a:defRPr sz="4800">
                <a:solidFill>
                  <a:schemeClr val="bg1"/>
                </a:solidFill>
              </a:defRPr>
            </a:lvl6pPr>
            <a:lvl7pPr>
              <a:defRPr sz="4800">
                <a:solidFill>
                  <a:schemeClr val="bg1"/>
                </a:solidFill>
              </a:defRPr>
            </a:lvl7pPr>
            <a:lvl8pPr>
              <a:defRPr sz="4800">
                <a:solidFill>
                  <a:schemeClr val="bg1"/>
                </a:solidFill>
              </a:defRPr>
            </a:lvl8pPr>
            <a:lvl9pPr>
              <a:defRPr sz="4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Click to add title 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B2F4070-1FD5-4AA5-814E-B037EDDBD6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31838" y="5215471"/>
            <a:ext cx="10728325" cy="6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2"/>
                </a:solidFill>
              </a:defRPr>
            </a:lvl1pPr>
            <a:lvl2pPr marL="0" indent="0" algn="l">
              <a:buNone/>
              <a:defRPr sz="2000" b="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tabLst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 b="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61" name="Media Placeholder 60">
            <a:extLst>
              <a:ext uri="{FF2B5EF4-FFF2-40B4-BE49-F238E27FC236}">
                <a16:creationId xmlns:a16="http://schemas.microsoft.com/office/drawing/2014/main" id="{4641319B-CEA6-463F-B09D-3BC40EAA59E1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 bwMode="gray">
          <a:xfrm>
            <a:off x="10632955" y="476672"/>
            <a:ext cx="826247" cy="340127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noProof="0" dirty="0"/>
              <a:t> 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4D1149F-0AC6-4C31-B391-0EA1232F5368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B9142910-95BC-463F-A800-04B16AFAFDB9}" type="datetime1">
              <a:rPr lang="en-US" noProof="0" smtClean="0"/>
              <a:t>8/27/2025</a:t>
            </a:fld>
            <a:endParaRPr lang="en-US" noProof="0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02F782BC-33F1-4F9E-BBF5-FBEBF3CC9ED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picoScan100 | 2D LiDAR sensors | Dynamic Ranging | Autonomous Perception</a:t>
            </a:r>
            <a:endParaRPr lang="en-US" noProof="0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1BA1C2F-45A0-4384-B26D-06806E4969F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801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oScan150 + picoScan120 2x white con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couple of black boxes&#10;&#10;Description automatically generated">
            <a:extLst>
              <a:ext uri="{FF2B5EF4-FFF2-40B4-BE49-F238E27FC236}">
                <a16:creationId xmlns:a16="http://schemas.microsoft.com/office/drawing/2014/main" id="{0A0C9F74-4685-7747-E260-977FFC2418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4762"/>
            <a:ext cx="12172950" cy="6848475"/>
          </a:xfrm>
          <a:prstGeom prst="rect">
            <a:avLst/>
          </a:prstGeom>
        </p:spPr>
      </p:pic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580690E-B00E-4E29-97E4-D9A459CBA64E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DB2B22AE-A50B-4014-95A9-91CAD9872B59}" type="datetime1">
              <a:rPr lang="en-US" noProof="0" smtClean="0"/>
              <a:t>8/27/2025</a:t>
            </a:fld>
            <a:endParaRPr lang="en-US" noProof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ABE95A1-67EC-473C-9A4B-B05E881496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/>
              <a:t>picoScan100 | 2D LiDAR sensors | Dynamic Ranging | Autonomous Perception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594307D-95D7-4564-8D3C-B8A5B99E01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3DF82FA-FC52-4C10-91EF-FA0A45481F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31838" y="1484313"/>
            <a:ext cx="5256000" cy="4608512"/>
          </a:xfrm>
          <a:solidFill>
            <a:srgbClr val="F8F8F8">
              <a:alpha val="95000"/>
            </a:srgbClr>
          </a:solidFill>
        </p:spPr>
        <p:txBody>
          <a:bodyPr lIns="108000" tIns="108000" rIns="108000" bIns="108000"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9A99356-4BB3-48AA-B82C-C28512B6BD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3A14DC12-481E-49CF-A952-6AFD5CEB7D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31839" y="833075"/>
            <a:ext cx="8027986" cy="2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1pPr>
            <a:lvl2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3pPr>
            <a:lvl4pPr marL="0" indent="0" algn="l">
              <a:lnSpc>
                <a:spcPct val="85000"/>
              </a:lnSpc>
              <a:buNone/>
              <a:tabLst/>
              <a:defRPr sz="1600">
                <a:solidFill>
                  <a:schemeClr val="accent2"/>
                </a:solidFill>
              </a:defRPr>
            </a:lvl4pPr>
            <a:lvl5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5pPr>
            <a:lvl6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6pPr>
            <a:lvl7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7pPr>
            <a:lvl8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8pPr>
            <a:lvl9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Click to add subtitle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483F5E6-DBFA-4D94-B9BC-42E27637C3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632956" y="479426"/>
            <a:ext cx="827207" cy="337892"/>
          </a:xfrm>
          <a:prstGeom prst="rect">
            <a:avLst/>
          </a:prstGeom>
        </p:spPr>
      </p:pic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891C816A-5CF0-7E14-07F9-7930BA5CBA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04164" y="1484313"/>
            <a:ext cx="5256000" cy="4608512"/>
          </a:xfrm>
          <a:solidFill>
            <a:srgbClr val="F8F8F8">
              <a:alpha val="95000"/>
            </a:srgbClr>
          </a:solidFill>
        </p:spPr>
        <p:txBody>
          <a:bodyPr lIns="108000" tIns="108000" rIns="108000" bIns="108000"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040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580690E-B00E-4E29-97E4-D9A459CBA64E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C8BEEF87-AE43-4064-9344-6BD59F635FF9}" type="datetime1">
              <a:rPr lang="en-US" noProof="0" smtClean="0"/>
              <a:t>8/27/2025</a:t>
            </a:fld>
            <a:endParaRPr lang="en-US" noProof="0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ABE95A1-67EC-473C-9A4B-B05E881496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/>
              <a:t>picoScan100 | 2D LiDAR sensors | Dynamic Ranging | Autonomous Perception</a:t>
            </a:r>
            <a:endParaRPr lang="en-US" noProof="0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594307D-95D7-4564-8D3C-B8A5B99E01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1663A6-094E-4432-B512-5915BBDD20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D53C4F74-42F5-400E-81FF-DDF3C4E7A4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31839" y="833075"/>
            <a:ext cx="8027986" cy="2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1pPr>
            <a:lvl2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3pPr>
            <a:lvl4pPr marL="0" indent="0" algn="l">
              <a:lnSpc>
                <a:spcPct val="85000"/>
              </a:lnSpc>
              <a:buNone/>
              <a:tabLst/>
              <a:defRPr sz="1600">
                <a:solidFill>
                  <a:schemeClr val="accent2"/>
                </a:solidFill>
              </a:defRPr>
            </a:lvl4pPr>
            <a:lvl5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5pPr>
            <a:lvl6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6pPr>
            <a:lvl7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7pPr>
            <a:lvl8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8pPr>
            <a:lvl9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48585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48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-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580690E-B00E-4E29-97E4-D9A459CBA64E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AA93F94C-2213-40DE-80FE-CB25E5DBA62F}" type="datetime1">
              <a:rPr lang="en-US" noProof="0" smtClean="0"/>
              <a:t>8/27/2025</a:t>
            </a:fld>
            <a:endParaRPr lang="en-US" noProof="0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ABE95A1-67EC-473C-9A4B-B05E881496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/>
              <a:t>picoScan100 | 2D LiDAR sensors | Dynamic Ranging | Autonomous Perception</a:t>
            </a:r>
            <a:endParaRPr lang="en-US" noProof="0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594307D-95D7-4564-8D3C-B8A5B99E01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F6CBCAE-F2AD-4512-83BF-DD921BA6AD94}"/>
              </a:ext>
            </a:extLst>
          </p:cNvPr>
          <p:cNvSpPr/>
          <p:nvPr userDrawn="1"/>
        </p:nvSpPr>
        <p:spPr bwMode="gray">
          <a:xfrm>
            <a:off x="0" y="2494283"/>
            <a:ext cx="12192000" cy="27879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4" name="Titel 3">
            <a:extLst>
              <a:ext uri="{FF2B5EF4-FFF2-40B4-BE49-F238E27FC236}">
                <a16:creationId xmlns:a16="http://schemas.microsoft.com/office/drawing/2014/main" id="{51C571FA-5953-47DC-82A1-D873A6694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2738" y="1484313"/>
            <a:ext cx="3536220" cy="503366"/>
          </a:xfrm>
        </p:spPr>
        <p:txBody>
          <a:bodyPr tIns="144000"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  <a:endParaRPr lang="de-DE" dirty="0"/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9226B35D-1F45-487E-AD39-966F528186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932739" y="1987680"/>
            <a:ext cx="3536222" cy="2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1pPr>
            <a:lvl2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3pPr>
            <a:lvl4pPr marL="0" indent="0" algn="l">
              <a:lnSpc>
                <a:spcPct val="85000"/>
              </a:lnSpc>
              <a:buNone/>
              <a:tabLst/>
              <a:defRPr sz="1600">
                <a:solidFill>
                  <a:schemeClr val="accent2"/>
                </a:solidFill>
              </a:defRPr>
            </a:lvl4pPr>
            <a:lvl5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5pPr>
            <a:lvl6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6pPr>
            <a:lvl7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7pPr>
            <a:lvl8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8pPr>
            <a:lvl9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DC9B11CD-281D-48B2-B468-FE982A4789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7932738" y="2494283"/>
            <a:ext cx="3536219" cy="2787967"/>
          </a:xfrm>
        </p:spPr>
        <p:txBody>
          <a:bodyPr tIns="216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 noProof="0" dirty="0"/>
              <a:t>First text layer </a:t>
            </a:r>
          </a:p>
          <a:p>
            <a:pPr lvl="1"/>
            <a:r>
              <a:rPr lang="en-US" noProof="0" dirty="0"/>
              <a:t>Second text layer </a:t>
            </a:r>
          </a:p>
          <a:p>
            <a:pPr lvl="2"/>
            <a:r>
              <a:rPr lang="en-US" noProof="0" dirty="0"/>
              <a:t>Third text layer </a:t>
            </a:r>
          </a:p>
          <a:p>
            <a:pPr lvl="3"/>
            <a:r>
              <a:rPr lang="en-US" noProof="0" dirty="0"/>
              <a:t>Fourth text layer </a:t>
            </a:r>
          </a:p>
          <a:p>
            <a:pPr lvl="4"/>
            <a:r>
              <a:rPr lang="en-US" noProof="0" dirty="0"/>
              <a:t>Fifth text layer </a:t>
            </a:r>
          </a:p>
          <a:p>
            <a:pPr lvl="5"/>
            <a:r>
              <a:rPr lang="en-US" noProof="0" dirty="0"/>
              <a:t>Sixth text layer </a:t>
            </a:r>
          </a:p>
          <a:p>
            <a:pPr lvl="6"/>
            <a:r>
              <a:rPr lang="en-US" noProof="0" dirty="0"/>
              <a:t>Seventh text layer </a:t>
            </a:r>
          </a:p>
          <a:p>
            <a:pPr lvl="7"/>
            <a:r>
              <a:rPr lang="en-US" noProof="0" dirty="0"/>
              <a:t>Eighth text layer </a:t>
            </a:r>
          </a:p>
          <a:p>
            <a:pPr lvl="8"/>
            <a:r>
              <a:rPr lang="en-US" noProof="0" dirty="0"/>
              <a:t>Ninth text layer</a:t>
            </a:r>
          </a:p>
        </p:txBody>
      </p:sp>
      <p:pic>
        <p:nvPicPr>
          <p:cNvPr id="8" name="Grafik 7" descr="Ein Bild, das Elektronik, drinnen, sitzend, Monitor enthält.&#10;&#10;Automatisch generierte Beschreibung">
            <a:extLst>
              <a:ext uri="{FF2B5EF4-FFF2-40B4-BE49-F238E27FC236}">
                <a16:creationId xmlns:a16="http://schemas.microsoft.com/office/drawing/2014/main" id="{6BFEDB6B-9186-460A-90D9-D2CDA82437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6712"/>
            <a:ext cx="7631119" cy="5090602"/>
          </a:xfrm>
          <a:prstGeom prst="rect">
            <a:avLst/>
          </a:prstGeom>
        </p:spPr>
      </p:pic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E3CCB100-2A4A-4708-B699-850F6EABB4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623888" y="1231960"/>
            <a:ext cx="6403975" cy="4130933"/>
          </a:xfrm>
          <a:custGeom>
            <a:avLst/>
            <a:gdLst>
              <a:gd name="connsiteX0" fmla="*/ 160229 w 6403975"/>
              <a:gd name="connsiteY0" fmla="*/ 0 h 4130933"/>
              <a:gd name="connsiteX1" fmla="*/ 6243746 w 6403975"/>
              <a:gd name="connsiteY1" fmla="*/ 0 h 4130933"/>
              <a:gd name="connsiteX2" fmla="*/ 6403975 w 6403975"/>
              <a:gd name="connsiteY2" fmla="*/ 160229 h 4130933"/>
              <a:gd name="connsiteX3" fmla="*/ 6403975 w 6403975"/>
              <a:gd name="connsiteY3" fmla="*/ 4130933 h 4130933"/>
              <a:gd name="connsiteX4" fmla="*/ 0 w 6403975"/>
              <a:gd name="connsiteY4" fmla="*/ 4130933 h 4130933"/>
              <a:gd name="connsiteX5" fmla="*/ 0 w 6403975"/>
              <a:gd name="connsiteY5" fmla="*/ 160229 h 4130933"/>
              <a:gd name="connsiteX6" fmla="*/ 160229 w 6403975"/>
              <a:gd name="connsiteY6" fmla="*/ 0 h 413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3975" h="4130933">
                <a:moveTo>
                  <a:pt x="160229" y="0"/>
                </a:moveTo>
                <a:lnTo>
                  <a:pt x="6243746" y="0"/>
                </a:lnTo>
                <a:cubicBezTo>
                  <a:pt x="6332238" y="0"/>
                  <a:pt x="6403975" y="71737"/>
                  <a:pt x="6403975" y="160229"/>
                </a:cubicBezTo>
                <a:lnTo>
                  <a:pt x="6403975" y="4130933"/>
                </a:lnTo>
                <a:lnTo>
                  <a:pt x="0" y="4130933"/>
                </a:lnTo>
                <a:lnTo>
                  <a:pt x="0" y="160229"/>
                </a:lnTo>
                <a:cubicBezTo>
                  <a:pt x="0" y="71737"/>
                  <a:pt x="71737" y="0"/>
                  <a:pt x="160229" y="0"/>
                </a:cubicBezTo>
                <a:close/>
              </a:path>
            </a:pathLst>
          </a:custGeom>
          <a:solidFill>
            <a:schemeClr val="accent3"/>
          </a:solidFill>
          <a:effectLst>
            <a:innerShdw blurRad="25400">
              <a:prstClr val="black">
                <a:alpha val="42000"/>
              </a:prstClr>
            </a:innerShdw>
          </a:effectLst>
        </p:spPr>
        <p:txBody>
          <a:bodyPr wrap="square" tIns="720000" anchor="ctr">
            <a:noAutofit/>
          </a:bodyPr>
          <a:lstStyle>
            <a:lvl1pPr algn="ctr"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81079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12">
            <a:extLst>
              <a:ext uri="{FF2B5EF4-FFF2-40B4-BE49-F238E27FC236}">
                <a16:creationId xmlns:a16="http://schemas.microsoft.com/office/drawing/2014/main" id="{C5C89DFA-813B-98AC-0CE7-9DAF3781B4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-27385"/>
            <a:ext cx="12192000" cy="68989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A5A8F46B-B604-4C0C-943E-221717FD321A}"/>
              </a:ext>
            </a:extLst>
          </p:cNvPr>
          <p:cNvSpPr/>
          <p:nvPr userDrawn="1"/>
        </p:nvSpPr>
        <p:spPr bwMode="gray">
          <a:xfrm>
            <a:off x="10632955" y="6445250"/>
            <a:ext cx="892295" cy="412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noProof="0" dirty="0">
              <a:noFill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8639FF-AEE0-4B54-811F-7290D0A9C9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731838" y="4000500"/>
            <a:ext cx="10728324" cy="1117598"/>
          </a:xfrm>
          <a:prstGeom prst="rect">
            <a:avLst/>
          </a:prstGeom>
        </p:spPr>
        <p:txBody>
          <a:bodyPr tIns="0" bIns="72000" anchor="b">
            <a:normAutofit/>
          </a:bodyPr>
          <a:lstStyle>
            <a:lvl1pPr algn="l">
              <a:defRPr sz="36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noProof="0" dirty="0"/>
              <a:t>Thank you slide 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B2F4070-1FD5-4AA5-814E-B037EDDBD6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31838" y="5118100"/>
            <a:ext cx="10728325" cy="97472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2"/>
                </a:solidFill>
              </a:defRPr>
            </a:lvl1pPr>
            <a:lvl2pPr marL="0" indent="0" algn="l">
              <a:buNone/>
              <a:defRPr sz="1400" b="0">
                <a:solidFill>
                  <a:schemeClr val="accent2"/>
                </a:solidFill>
              </a:defRPr>
            </a:lvl2pPr>
            <a:lvl3pPr marL="0" indent="0" algn="l">
              <a:buNone/>
              <a:defRPr sz="1400">
                <a:solidFill>
                  <a:schemeClr val="accent2"/>
                </a:solidFill>
              </a:defRPr>
            </a:lvl3pPr>
            <a:lvl4pPr marL="0" indent="0" algn="l">
              <a:buNone/>
              <a:tabLst/>
              <a:defRPr sz="1400">
                <a:solidFill>
                  <a:schemeClr val="accent2"/>
                </a:solidFill>
              </a:defRPr>
            </a:lvl4pPr>
            <a:lvl5pPr marL="0" indent="0" algn="l">
              <a:buNone/>
              <a:defRPr sz="1400">
                <a:solidFill>
                  <a:schemeClr val="accent2"/>
                </a:solidFill>
              </a:defRPr>
            </a:lvl5pPr>
            <a:lvl6pPr marL="0" indent="0" algn="l">
              <a:buNone/>
              <a:defRPr sz="1400">
                <a:solidFill>
                  <a:schemeClr val="accent2"/>
                </a:solidFill>
              </a:defRPr>
            </a:lvl6pPr>
            <a:lvl7pPr marL="0" indent="0" algn="l">
              <a:buNone/>
              <a:defRPr sz="1400">
                <a:solidFill>
                  <a:schemeClr val="accent2"/>
                </a:solidFill>
              </a:defRPr>
            </a:lvl7pPr>
            <a:lvl8pPr marL="0" indent="0" algn="l">
              <a:buNone/>
              <a:defRPr sz="1400" b="0">
                <a:solidFill>
                  <a:schemeClr val="accent2"/>
                </a:solidFill>
              </a:defRPr>
            </a:lvl8pPr>
            <a:lvl9pPr marL="0" indent="0" algn="l">
              <a:buNone/>
              <a:defRPr sz="1400"/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Click to add subtitle</a:t>
            </a:r>
          </a:p>
        </p:txBody>
      </p:sp>
      <p:sp>
        <p:nvSpPr>
          <p:cNvPr id="10" name="Media Placeholder 60">
            <a:extLst>
              <a:ext uri="{FF2B5EF4-FFF2-40B4-BE49-F238E27FC236}">
                <a16:creationId xmlns:a16="http://schemas.microsoft.com/office/drawing/2014/main" id="{D7EA9431-D9E5-7406-D238-5B8BE3C6EDDD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 bwMode="gray">
          <a:xfrm>
            <a:off x="10632955" y="476672"/>
            <a:ext cx="826247" cy="340127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942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_you_slide_picoScan1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device&#10;&#10;Description automatically generated">
            <a:extLst>
              <a:ext uri="{FF2B5EF4-FFF2-40B4-BE49-F238E27FC236}">
                <a16:creationId xmlns:a16="http://schemas.microsoft.com/office/drawing/2014/main" id="{D5D9AF65-2C77-A237-573E-02371A6B12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A5A8F46B-B604-4C0C-943E-221717FD321A}"/>
              </a:ext>
            </a:extLst>
          </p:cNvPr>
          <p:cNvSpPr/>
          <p:nvPr userDrawn="1"/>
        </p:nvSpPr>
        <p:spPr bwMode="gray">
          <a:xfrm>
            <a:off x="10632955" y="6445250"/>
            <a:ext cx="892295" cy="412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noProof="0">
              <a:noFill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8639FF-AEE0-4B54-811F-7290D0A9C9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731838" y="4000500"/>
            <a:ext cx="10728324" cy="1117598"/>
          </a:xfrm>
          <a:prstGeom prst="rect">
            <a:avLst/>
          </a:prstGeom>
        </p:spPr>
        <p:txBody>
          <a:bodyPr tIns="0" bIns="72000" anchor="b">
            <a:normAutofit/>
          </a:bodyPr>
          <a:lstStyle>
            <a:lvl1pPr algn="l">
              <a:defRPr sz="36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noProof="0"/>
              <a:t>Thank you slide 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B2F4070-1FD5-4AA5-814E-B037EDDBD6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31838" y="5118100"/>
            <a:ext cx="10728325" cy="97472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2"/>
                </a:solidFill>
              </a:defRPr>
            </a:lvl1pPr>
            <a:lvl2pPr marL="0" indent="0" algn="l">
              <a:buNone/>
              <a:defRPr sz="1400" b="0">
                <a:solidFill>
                  <a:schemeClr val="accent2"/>
                </a:solidFill>
              </a:defRPr>
            </a:lvl2pPr>
            <a:lvl3pPr marL="0" indent="0" algn="l">
              <a:buNone/>
              <a:defRPr sz="1400">
                <a:solidFill>
                  <a:schemeClr val="accent2"/>
                </a:solidFill>
              </a:defRPr>
            </a:lvl3pPr>
            <a:lvl4pPr marL="0" indent="0" algn="l">
              <a:buNone/>
              <a:tabLst/>
              <a:defRPr sz="1400">
                <a:solidFill>
                  <a:schemeClr val="accent2"/>
                </a:solidFill>
              </a:defRPr>
            </a:lvl4pPr>
            <a:lvl5pPr marL="0" indent="0" algn="l">
              <a:buNone/>
              <a:defRPr sz="1400">
                <a:solidFill>
                  <a:schemeClr val="accent2"/>
                </a:solidFill>
              </a:defRPr>
            </a:lvl5pPr>
            <a:lvl6pPr marL="0" indent="0" algn="l">
              <a:buNone/>
              <a:defRPr sz="1400">
                <a:solidFill>
                  <a:schemeClr val="accent2"/>
                </a:solidFill>
              </a:defRPr>
            </a:lvl6pPr>
            <a:lvl7pPr marL="0" indent="0" algn="l">
              <a:buNone/>
              <a:defRPr sz="1400">
                <a:solidFill>
                  <a:schemeClr val="accent2"/>
                </a:solidFill>
              </a:defRPr>
            </a:lvl7pPr>
            <a:lvl8pPr marL="0" indent="0" algn="l">
              <a:buNone/>
              <a:defRPr sz="1400" b="0">
                <a:solidFill>
                  <a:schemeClr val="accent2"/>
                </a:solidFill>
              </a:defRPr>
            </a:lvl8pPr>
            <a:lvl9pPr marL="0" indent="0" algn="l">
              <a:buNone/>
              <a:defRPr sz="1400"/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subtitle</a:t>
            </a:r>
          </a:p>
        </p:txBody>
      </p:sp>
      <p:sp>
        <p:nvSpPr>
          <p:cNvPr id="10" name="Media Placeholder 60">
            <a:extLst>
              <a:ext uri="{FF2B5EF4-FFF2-40B4-BE49-F238E27FC236}">
                <a16:creationId xmlns:a16="http://schemas.microsoft.com/office/drawing/2014/main" id="{D7EA9431-D9E5-7406-D238-5B8BE3C6EDDD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 bwMode="gray">
          <a:xfrm>
            <a:off x="10632955" y="476672"/>
            <a:ext cx="826247" cy="340127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272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_you_slide_picoScan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uple of black boxes&#10;&#10;Description automatically generated">
            <a:extLst>
              <a:ext uri="{FF2B5EF4-FFF2-40B4-BE49-F238E27FC236}">
                <a16:creationId xmlns:a16="http://schemas.microsoft.com/office/drawing/2014/main" id="{DBD4932B-39C1-C4E6-3D18-117E80A913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4762"/>
            <a:ext cx="12172950" cy="6848475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A5A8F46B-B604-4C0C-943E-221717FD321A}"/>
              </a:ext>
            </a:extLst>
          </p:cNvPr>
          <p:cNvSpPr/>
          <p:nvPr userDrawn="1"/>
        </p:nvSpPr>
        <p:spPr bwMode="gray">
          <a:xfrm>
            <a:off x="10632955" y="6445250"/>
            <a:ext cx="892295" cy="412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noProof="0">
              <a:noFill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8639FF-AEE0-4B54-811F-7290D0A9C9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731838" y="4000500"/>
            <a:ext cx="10728324" cy="1117598"/>
          </a:xfrm>
          <a:prstGeom prst="rect">
            <a:avLst/>
          </a:prstGeom>
        </p:spPr>
        <p:txBody>
          <a:bodyPr tIns="0" bIns="72000" anchor="b">
            <a:normAutofit/>
          </a:bodyPr>
          <a:lstStyle>
            <a:lvl1pPr algn="l">
              <a:defRPr sz="36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noProof="0"/>
              <a:t>Thank you slide 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B2F4070-1FD5-4AA5-814E-B037EDDBD6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31838" y="5118100"/>
            <a:ext cx="10728325" cy="97472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2"/>
                </a:solidFill>
              </a:defRPr>
            </a:lvl1pPr>
            <a:lvl2pPr marL="0" indent="0" algn="l">
              <a:buNone/>
              <a:defRPr sz="1400" b="0">
                <a:solidFill>
                  <a:schemeClr val="accent2"/>
                </a:solidFill>
              </a:defRPr>
            </a:lvl2pPr>
            <a:lvl3pPr marL="0" indent="0" algn="l">
              <a:buNone/>
              <a:defRPr sz="1400">
                <a:solidFill>
                  <a:schemeClr val="accent2"/>
                </a:solidFill>
              </a:defRPr>
            </a:lvl3pPr>
            <a:lvl4pPr marL="0" indent="0" algn="l">
              <a:buNone/>
              <a:tabLst/>
              <a:defRPr sz="1400">
                <a:solidFill>
                  <a:schemeClr val="accent2"/>
                </a:solidFill>
              </a:defRPr>
            </a:lvl4pPr>
            <a:lvl5pPr marL="0" indent="0" algn="l">
              <a:buNone/>
              <a:defRPr sz="1400">
                <a:solidFill>
                  <a:schemeClr val="accent2"/>
                </a:solidFill>
              </a:defRPr>
            </a:lvl5pPr>
            <a:lvl6pPr marL="0" indent="0" algn="l">
              <a:buNone/>
              <a:defRPr sz="1400">
                <a:solidFill>
                  <a:schemeClr val="accent2"/>
                </a:solidFill>
              </a:defRPr>
            </a:lvl6pPr>
            <a:lvl7pPr marL="0" indent="0" algn="l">
              <a:buNone/>
              <a:defRPr sz="1400">
                <a:solidFill>
                  <a:schemeClr val="accent2"/>
                </a:solidFill>
              </a:defRPr>
            </a:lvl7pPr>
            <a:lvl8pPr marL="0" indent="0" algn="l">
              <a:buNone/>
              <a:defRPr sz="1400" b="0">
                <a:solidFill>
                  <a:schemeClr val="accent2"/>
                </a:solidFill>
              </a:defRPr>
            </a:lvl8pPr>
            <a:lvl9pPr marL="0" indent="0" algn="l">
              <a:buNone/>
              <a:defRPr sz="1400"/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subtitle</a:t>
            </a:r>
          </a:p>
        </p:txBody>
      </p:sp>
      <p:sp>
        <p:nvSpPr>
          <p:cNvPr id="10" name="Media Placeholder 60">
            <a:extLst>
              <a:ext uri="{FF2B5EF4-FFF2-40B4-BE49-F238E27FC236}">
                <a16:creationId xmlns:a16="http://schemas.microsoft.com/office/drawing/2014/main" id="{D7EA9431-D9E5-7406-D238-5B8BE3C6EDDD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 bwMode="gray">
          <a:xfrm>
            <a:off x="10632955" y="476672"/>
            <a:ext cx="826247" cy="340127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654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8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2DFB50E7-EEAE-2F8B-571B-D29D93C0F3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580690E-B00E-4E29-97E4-D9A459CBA64E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5FC7E0B2-AAB8-4FA4-BD0F-6740C80DD5DE}" type="datetime1">
              <a:rPr lang="en-US" noProof="0" smtClean="0"/>
              <a:t>8/27/2025</a:t>
            </a:fld>
            <a:endParaRPr lang="en-US" noProof="0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ABE95A1-67EC-473C-9A4B-B05E881496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/>
              <a:t>picoScan100 | 2D LiDAR sensors | Dynamic Ranging | Autonomous Perception</a:t>
            </a:r>
            <a:endParaRPr lang="en-US" noProof="0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594307D-95D7-4564-8D3C-B8A5B99E01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3DF82FA-FC52-4C10-91EF-FA0A45481F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31838" y="1484313"/>
            <a:ext cx="10728324" cy="4608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9A99356-4BB3-48AA-B82C-C28512B6BD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3A14DC12-481E-49CF-A952-6AFD5CEB7D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31839" y="833075"/>
            <a:ext cx="8027986" cy="2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1pPr>
            <a:lvl2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3pPr>
            <a:lvl4pPr marL="0" indent="0" algn="l">
              <a:lnSpc>
                <a:spcPct val="85000"/>
              </a:lnSpc>
              <a:buNone/>
              <a:tabLst/>
              <a:defRPr sz="1600">
                <a:solidFill>
                  <a:schemeClr val="accent2"/>
                </a:solidFill>
              </a:defRPr>
            </a:lvl4pPr>
            <a:lvl5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5pPr>
            <a:lvl6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6pPr>
            <a:lvl7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7pPr>
            <a:lvl8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8pPr>
            <a:lvl9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 dirty="0"/>
              <a:t>Click to add subtitle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483F5E6-DBFA-4D94-B9BC-42E27637C3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632956" y="479426"/>
            <a:ext cx="827207" cy="33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0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enter picoScan120 1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device&#10;&#10;Description automatically generated">
            <a:extLst>
              <a:ext uri="{FF2B5EF4-FFF2-40B4-BE49-F238E27FC236}">
                <a16:creationId xmlns:a16="http://schemas.microsoft.com/office/drawing/2014/main" id="{74BE8909-20AC-459E-E312-10F1D9C2C3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580690E-B00E-4E29-97E4-D9A459CBA64E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AFEBEA07-DBF0-4F3D-993A-4F88E77A6023}" type="datetime1">
              <a:rPr lang="en-US" noProof="0" smtClean="0"/>
              <a:t>8/27/2025</a:t>
            </a:fld>
            <a:endParaRPr lang="en-US" noProof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ABE95A1-67EC-473C-9A4B-B05E881496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/>
              <a:t>picoScan100 | 2D LiDAR sensors | Dynamic Ranging | Autonomous Perception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594307D-95D7-4564-8D3C-B8A5B99E01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3DF82FA-FC52-4C10-91EF-FA0A45481F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31838" y="1484313"/>
            <a:ext cx="10728324" cy="4608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9A99356-4BB3-48AA-B82C-C28512B6BD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3A14DC12-481E-49CF-A952-6AFD5CEB7D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31839" y="833075"/>
            <a:ext cx="8027986" cy="2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1pPr>
            <a:lvl2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3pPr>
            <a:lvl4pPr marL="0" indent="0" algn="l">
              <a:lnSpc>
                <a:spcPct val="85000"/>
              </a:lnSpc>
              <a:buNone/>
              <a:tabLst/>
              <a:defRPr sz="1600">
                <a:solidFill>
                  <a:schemeClr val="accent2"/>
                </a:solidFill>
              </a:defRPr>
            </a:lvl4pPr>
            <a:lvl5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5pPr>
            <a:lvl6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6pPr>
            <a:lvl7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7pPr>
            <a:lvl8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8pPr>
            <a:lvl9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Click to add subtitle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483F5E6-DBFA-4D94-B9BC-42E27637C3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632956" y="479426"/>
            <a:ext cx="827207" cy="33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picoScan1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device&#10;&#10;Description automatically generated">
            <a:extLst>
              <a:ext uri="{FF2B5EF4-FFF2-40B4-BE49-F238E27FC236}">
                <a16:creationId xmlns:a16="http://schemas.microsoft.com/office/drawing/2014/main" id="{A429AC4E-EA9B-8CAF-4D3A-02C19E9D74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A8639FF-AEE0-4B54-811F-7290D0A9C9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731838" y="1484312"/>
            <a:ext cx="10728324" cy="2008641"/>
          </a:xfrm>
          <a:prstGeom prst="rect">
            <a:avLst/>
          </a:prstGeom>
        </p:spPr>
        <p:txBody>
          <a:bodyPr tIns="0" bIns="72000" anchor="b">
            <a:no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  <a:lvl6pPr>
              <a:defRPr sz="4800">
                <a:solidFill>
                  <a:schemeClr val="bg1"/>
                </a:solidFill>
              </a:defRPr>
            </a:lvl6pPr>
            <a:lvl7pPr>
              <a:defRPr sz="4800">
                <a:solidFill>
                  <a:schemeClr val="bg1"/>
                </a:solidFill>
              </a:defRPr>
            </a:lvl7pPr>
            <a:lvl8pPr>
              <a:defRPr sz="4800">
                <a:solidFill>
                  <a:schemeClr val="bg1"/>
                </a:solidFill>
              </a:defRPr>
            </a:lvl8pPr>
            <a:lvl9pPr>
              <a:defRPr sz="4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add title 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B2F4070-1FD5-4AA5-814E-B037EDDBD6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31838" y="3492954"/>
            <a:ext cx="10728325" cy="6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2"/>
                </a:solidFill>
              </a:defRPr>
            </a:lvl1pPr>
            <a:lvl2pPr marL="0" indent="0" algn="l">
              <a:buNone/>
              <a:defRPr sz="2000" b="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tabLst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 b="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61" name="Media Placeholder 60">
            <a:extLst>
              <a:ext uri="{FF2B5EF4-FFF2-40B4-BE49-F238E27FC236}">
                <a16:creationId xmlns:a16="http://schemas.microsoft.com/office/drawing/2014/main" id="{4641319B-CEA6-463F-B09D-3BC40EAA59E1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 bwMode="gray">
          <a:xfrm>
            <a:off x="10632955" y="476672"/>
            <a:ext cx="826247" cy="340127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noProof="0"/>
              <a:t> 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4D1149F-0AC6-4C31-B391-0EA1232F5368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2E6E70E1-E238-4910-98BD-1596821BE470}" type="datetime1">
              <a:rPr lang="en-US" noProof="0" smtClean="0"/>
              <a:t>8/27/2025</a:t>
            </a:fld>
            <a:endParaRPr lang="en-US" noProof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02F782BC-33F1-4F9E-BBF5-FBEBF3CC9ED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picoScan100 | 2D LiDAR sensors | Dynamic Ranging | Autonomous Perception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1BA1C2F-45A0-4384-B26D-06806E4969F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210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w title slide 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device&#10;&#10;Description automatically generated">
            <a:extLst>
              <a:ext uri="{FF2B5EF4-FFF2-40B4-BE49-F238E27FC236}">
                <a16:creationId xmlns:a16="http://schemas.microsoft.com/office/drawing/2014/main" id="{5B0285E4-EB4C-4FF6-1133-E6B05781B7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A8639FF-AEE0-4B54-811F-7290D0A9C9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731838" y="3206829"/>
            <a:ext cx="10728324" cy="2008641"/>
          </a:xfrm>
          <a:prstGeom prst="rect">
            <a:avLst/>
          </a:prstGeom>
        </p:spPr>
        <p:txBody>
          <a:bodyPr tIns="0" bIns="72000" anchor="b">
            <a:no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  <a:lvl6pPr>
              <a:defRPr sz="4800">
                <a:solidFill>
                  <a:schemeClr val="bg1"/>
                </a:solidFill>
              </a:defRPr>
            </a:lvl6pPr>
            <a:lvl7pPr>
              <a:defRPr sz="4800">
                <a:solidFill>
                  <a:schemeClr val="bg1"/>
                </a:solidFill>
              </a:defRPr>
            </a:lvl7pPr>
            <a:lvl8pPr>
              <a:defRPr sz="4800">
                <a:solidFill>
                  <a:schemeClr val="bg1"/>
                </a:solidFill>
              </a:defRPr>
            </a:lvl8pPr>
            <a:lvl9pPr>
              <a:defRPr sz="4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add title 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B2F4070-1FD5-4AA5-814E-B037EDDBD6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31838" y="5215471"/>
            <a:ext cx="10728325" cy="6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2"/>
                </a:solidFill>
              </a:defRPr>
            </a:lvl1pPr>
            <a:lvl2pPr marL="0" indent="0" algn="l">
              <a:buNone/>
              <a:defRPr sz="2000" b="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tabLst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 b="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61" name="Media Placeholder 60">
            <a:extLst>
              <a:ext uri="{FF2B5EF4-FFF2-40B4-BE49-F238E27FC236}">
                <a16:creationId xmlns:a16="http://schemas.microsoft.com/office/drawing/2014/main" id="{4641319B-CEA6-463F-B09D-3BC40EAA59E1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 bwMode="gray">
          <a:xfrm>
            <a:off x="10632955" y="476672"/>
            <a:ext cx="826247" cy="340127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noProof="0"/>
              <a:t> 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4D1149F-0AC6-4C31-B391-0EA1232F5368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BE115A7D-D5F3-4EDE-A2C2-93B79203A441}" type="datetime1">
              <a:rPr lang="en-US" noProof="0" smtClean="0"/>
              <a:t>8/27/2025</a:t>
            </a:fld>
            <a:endParaRPr lang="en-US" noProof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02F782BC-33F1-4F9E-BBF5-FBEBF3CC9ED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picoScan100 | 2D LiDAR sensors | Dynamic Ranging | Autonomous Perception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1BA1C2F-45A0-4384-B26D-06806E4969F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7386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12">
            <a:extLst>
              <a:ext uri="{FF2B5EF4-FFF2-40B4-BE49-F238E27FC236}">
                <a16:creationId xmlns:a16="http://schemas.microsoft.com/office/drawing/2014/main" id="{D34C89AE-4B93-9F4D-468B-C8D6436C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-15223"/>
            <a:ext cx="12192000" cy="40157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A5A8F46B-B604-4C0C-943E-221717FD321A}"/>
              </a:ext>
            </a:extLst>
          </p:cNvPr>
          <p:cNvSpPr/>
          <p:nvPr userDrawn="1"/>
        </p:nvSpPr>
        <p:spPr bwMode="gray">
          <a:xfrm>
            <a:off x="10632955" y="6445250"/>
            <a:ext cx="892295" cy="412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noProof="0" dirty="0">
              <a:noFill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8639FF-AEE0-4B54-811F-7290D0A9C9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731838" y="4000500"/>
            <a:ext cx="10728324" cy="1117598"/>
          </a:xfrm>
          <a:prstGeom prst="rect">
            <a:avLst/>
          </a:prstGeom>
        </p:spPr>
        <p:txBody>
          <a:bodyPr tIns="0" bIns="72000" anchor="b">
            <a:normAutofit/>
          </a:bodyPr>
          <a:lstStyle>
            <a:lvl1pPr algn="l">
              <a:defRPr sz="36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noProof="0" dirty="0"/>
              <a:t>Chapter slide 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B2F4070-1FD5-4AA5-814E-B037EDDBD6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31838" y="5118100"/>
            <a:ext cx="10728325" cy="97472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2"/>
                </a:solidFill>
              </a:defRPr>
            </a:lvl1pPr>
            <a:lvl2pPr marL="0" indent="0" algn="l">
              <a:buNone/>
              <a:defRPr sz="1400" b="0">
                <a:solidFill>
                  <a:schemeClr val="accent2"/>
                </a:solidFill>
              </a:defRPr>
            </a:lvl2pPr>
            <a:lvl3pPr marL="0" indent="0" algn="l">
              <a:buNone/>
              <a:defRPr sz="1400">
                <a:solidFill>
                  <a:schemeClr val="accent2"/>
                </a:solidFill>
              </a:defRPr>
            </a:lvl3pPr>
            <a:lvl4pPr marL="0" indent="0" algn="l">
              <a:buNone/>
              <a:tabLst/>
              <a:defRPr sz="1400">
                <a:solidFill>
                  <a:schemeClr val="accent2"/>
                </a:solidFill>
              </a:defRPr>
            </a:lvl4pPr>
            <a:lvl5pPr marL="0" indent="0" algn="l">
              <a:buNone/>
              <a:defRPr sz="1400">
                <a:solidFill>
                  <a:schemeClr val="accent2"/>
                </a:solidFill>
              </a:defRPr>
            </a:lvl5pPr>
            <a:lvl6pPr marL="0" indent="0" algn="l">
              <a:buNone/>
              <a:defRPr sz="1400">
                <a:solidFill>
                  <a:schemeClr val="accent2"/>
                </a:solidFill>
              </a:defRPr>
            </a:lvl6pPr>
            <a:lvl7pPr marL="0" indent="0" algn="l">
              <a:buNone/>
              <a:defRPr sz="1400">
                <a:solidFill>
                  <a:schemeClr val="accent2"/>
                </a:solidFill>
              </a:defRPr>
            </a:lvl7pPr>
            <a:lvl8pPr marL="0" indent="0" algn="l">
              <a:buNone/>
              <a:defRPr sz="1400" b="0">
                <a:solidFill>
                  <a:schemeClr val="accent2"/>
                </a:solidFill>
              </a:defRPr>
            </a:lvl8pPr>
            <a:lvl9pPr marL="0" indent="0" algn="l">
              <a:buNone/>
              <a:defRPr sz="1400"/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Click to add subtitle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9F5AE2-661C-4BE3-B77B-36F48352595D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6B88B99F-5FA0-4326-8437-9D6B1E938D95}" type="datetime1">
              <a:rPr lang="en-US" noProof="0" smtClean="0"/>
              <a:t>8/27/2025</a:t>
            </a:fld>
            <a:endParaRPr lang="en-US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44CC20-2BB5-4753-B1D1-F43B2DD0263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picoScan100 | 2D LiDAR sensors | Dynamic Ranging | Autonomous Perception</a:t>
            </a:r>
            <a:endParaRPr lang="en-US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112344-0E44-4270-AFB9-99FA4D1447F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Media Placeholder 60">
            <a:extLst>
              <a:ext uri="{FF2B5EF4-FFF2-40B4-BE49-F238E27FC236}">
                <a16:creationId xmlns:a16="http://schemas.microsoft.com/office/drawing/2014/main" id="{30D8F171-DB29-0773-C473-EBF69C478540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 bwMode="gray">
          <a:xfrm>
            <a:off x="10632955" y="476672"/>
            <a:ext cx="826247" cy="340127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747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4CF56A3F-8DBD-4DB7-A870-C39393466D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731837" y="476251"/>
            <a:ext cx="2627314" cy="5616574"/>
          </a:xfrm>
        </p:spPr>
        <p:txBody>
          <a:bodyPr tIns="900000">
            <a:noAutofit/>
          </a:bodyPr>
          <a:lstStyle>
            <a:lvl1pPr>
              <a:defRPr sz="36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noProof="0" dirty="0"/>
              <a:t>Agenda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580690E-B00E-4E29-97E4-D9A459CBA64E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8E9F441B-B14E-4C68-8FF5-48799E6E77F5}" type="datetime1">
              <a:rPr lang="en-US" noProof="0" smtClean="0"/>
              <a:t>8/27/2025</a:t>
            </a:fld>
            <a:endParaRPr lang="en-US" noProof="0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ABE95A1-67EC-473C-9A4B-B05E881496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/>
              <a:t>picoScan100 | 2D LiDAR sensors | Dynamic Ranging | Autonomous Perception</a:t>
            </a:r>
            <a:endParaRPr lang="en-US" noProof="0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594307D-95D7-4564-8D3C-B8A5B99E01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>
          <a:xfrm>
            <a:off x="10920102" y="6453188"/>
            <a:ext cx="540061" cy="404812"/>
          </a:xfrm>
        </p:spPr>
        <p:txBody>
          <a:bodyPr/>
          <a:lstStyle/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EF9342E-20FA-4551-A034-8B556E9E21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34555" y="1484313"/>
            <a:ext cx="3525045" cy="4606131"/>
          </a:xfrm>
        </p:spPr>
        <p:txBody>
          <a:bodyPr/>
          <a:lstStyle>
            <a:lvl1pPr marL="216000" indent="-216000">
              <a:buClr>
                <a:schemeClr val="bg2"/>
              </a:buClr>
              <a:buFont typeface="+mj-lt"/>
              <a:buAutoNum type="arabicPeriod"/>
              <a:defRPr/>
            </a:lvl1pPr>
            <a:lvl2pPr marL="432000" indent="-216000">
              <a:spcBef>
                <a:spcPts val="0"/>
              </a:spcBef>
              <a:buClr>
                <a:schemeClr val="bg2"/>
              </a:buClr>
              <a:buFont typeface="+mj-lt"/>
              <a:buAutoNum type="alphaLcPeriod"/>
              <a:defRPr b="0"/>
            </a:lvl2pPr>
            <a:lvl3pPr marL="648000" indent="-216000">
              <a:spcBef>
                <a:spcPts val="0"/>
              </a:spcBef>
              <a:buFont typeface="+mj-lt"/>
              <a:buAutoNum type="romanLcPeriod"/>
              <a:defRPr/>
            </a:lvl3pPr>
            <a:lvl4pPr marL="216000" indent="-216000">
              <a:spcBef>
                <a:spcPts val="500"/>
              </a:spcBef>
              <a:buFont typeface="Open Sans" panose="020B0606030504020204" pitchFamily="34" charset="0"/>
              <a:buChar char="›"/>
              <a:defRPr/>
            </a:lvl4pPr>
            <a:lvl5pPr marL="432000" indent="-216000">
              <a:spcBef>
                <a:spcPts val="0"/>
              </a:spcBef>
              <a:buFont typeface="Open Sans" panose="020B0606030504020204" pitchFamily="34" charset="0"/>
              <a:buChar char="−"/>
              <a:defRPr/>
            </a:lvl5pPr>
            <a:lvl6pPr marL="0" indent="0">
              <a:spcBef>
                <a:spcPts val="500"/>
              </a:spcBef>
              <a:spcAft>
                <a:spcPts val="500"/>
              </a:spcAft>
              <a:buNone/>
              <a:defRPr/>
            </a:lvl6pPr>
            <a:lvl7pPr marL="0" indent="0">
              <a:spcBef>
                <a:spcPts val="500"/>
              </a:spcBef>
              <a:spcAft>
                <a:spcPts val="500"/>
              </a:spcAft>
              <a:buNone/>
              <a:defRPr b="1"/>
            </a:lvl7pPr>
            <a:lvl8pPr>
              <a:spcBef>
                <a:spcPts val="500"/>
              </a:spcBef>
              <a:spcAft>
                <a:spcPts val="500"/>
              </a:spcAft>
              <a:defRPr/>
            </a:lvl8pPr>
            <a:lvl9pPr>
              <a:spcBef>
                <a:spcPts val="500"/>
              </a:spcBef>
              <a:spcAft>
                <a:spcPts val="0"/>
              </a:spcAft>
              <a:defRPr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8DF18FE-4241-4659-8EBF-E38750BC021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35005" y="1484313"/>
            <a:ext cx="3525045" cy="4606131"/>
          </a:xfrm>
        </p:spPr>
        <p:txBody>
          <a:bodyPr/>
          <a:lstStyle>
            <a:lvl1pPr marL="216000" indent="-216000">
              <a:buClr>
                <a:schemeClr val="bg2"/>
              </a:buClr>
              <a:buFont typeface="+mj-lt"/>
              <a:buAutoNum type="arabicPeriod"/>
              <a:defRPr/>
            </a:lvl1pPr>
            <a:lvl2pPr marL="432000" indent="-216000">
              <a:spcBef>
                <a:spcPts val="0"/>
              </a:spcBef>
              <a:buClr>
                <a:schemeClr val="bg2"/>
              </a:buClr>
              <a:buFont typeface="+mj-lt"/>
              <a:buAutoNum type="alphaLcPeriod"/>
              <a:defRPr b="0"/>
            </a:lvl2pPr>
            <a:lvl3pPr marL="648000" indent="-216000">
              <a:spcBef>
                <a:spcPts val="0"/>
              </a:spcBef>
              <a:buFont typeface="+mj-lt"/>
              <a:buAutoNum type="romanLcPeriod"/>
              <a:defRPr/>
            </a:lvl3pPr>
            <a:lvl4pPr marL="216000" indent="-216000">
              <a:spcBef>
                <a:spcPts val="500"/>
              </a:spcBef>
              <a:buFont typeface="Open Sans" panose="020B0606030504020204" pitchFamily="34" charset="0"/>
              <a:buChar char="›"/>
              <a:defRPr/>
            </a:lvl4pPr>
            <a:lvl5pPr marL="432000" indent="-216000">
              <a:spcBef>
                <a:spcPts val="0"/>
              </a:spcBef>
              <a:buFont typeface="Open Sans" panose="020B0606030504020204" pitchFamily="34" charset="0"/>
              <a:buChar char="−"/>
              <a:defRPr/>
            </a:lvl5pPr>
            <a:lvl6pPr marL="0" indent="0">
              <a:spcBef>
                <a:spcPts val="500"/>
              </a:spcBef>
              <a:spcAft>
                <a:spcPts val="500"/>
              </a:spcAft>
              <a:buNone/>
              <a:defRPr/>
            </a:lvl6pPr>
            <a:lvl7pPr marL="0" indent="0">
              <a:spcBef>
                <a:spcPts val="500"/>
              </a:spcBef>
              <a:spcAft>
                <a:spcPts val="500"/>
              </a:spcAft>
              <a:buNone/>
              <a:defRPr b="1"/>
            </a:lvl7pPr>
            <a:lvl8pPr>
              <a:spcBef>
                <a:spcPts val="500"/>
              </a:spcBef>
              <a:spcAft>
                <a:spcPts val="500"/>
              </a:spcAft>
              <a:defRPr/>
            </a:lvl8pPr>
            <a:lvl9pPr>
              <a:spcBef>
                <a:spcPts val="500"/>
              </a:spcBef>
              <a:spcAft>
                <a:spcPts val="0"/>
              </a:spcAft>
              <a:defRPr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94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580690E-B00E-4E29-97E4-D9A459CBA64E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B585E23F-5619-4A94-BE64-CF30CA0C4F14}" type="datetime1">
              <a:rPr lang="en-US" noProof="0" smtClean="0"/>
              <a:t>8/27/2025</a:t>
            </a:fld>
            <a:endParaRPr lang="en-US" noProof="0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ABE95A1-67EC-473C-9A4B-B05E881496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/>
              <a:t>picoScan100 | 2D LiDAR sensors | Dynamic Ranging | Autonomous Perception</a:t>
            </a:r>
            <a:endParaRPr lang="en-US" noProof="0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594307D-95D7-4564-8D3C-B8A5B99E01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3DF82FA-FC52-4C10-91EF-FA0A45481F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31838" y="1484313"/>
            <a:ext cx="10728324" cy="4608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9A99356-4BB3-48AA-B82C-C28512B6BD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3A14DC12-481E-49CF-A952-6AFD5CEB7D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31839" y="833075"/>
            <a:ext cx="8027986" cy="2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1pPr>
            <a:lvl2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3pPr>
            <a:lvl4pPr marL="0" indent="0" algn="l">
              <a:lnSpc>
                <a:spcPct val="85000"/>
              </a:lnSpc>
              <a:buNone/>
              <a:tabLst/>
              <a:defRPr sz="1600">
                <a:solidFill>
                  <a:schemeClr val="accent2"/>
                </a:solidFill>
              </a:defRPr>
            </a:lvl4pPr>
            <a:lvl5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5pPr>
            <a:lvl6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6pPr>
            <a:lvl7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7pPr>
            <a:lvl8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8pPr>
            <a:lvl9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79622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14">
            <a:extLst>
              <a:ext uri="{FF2B5EF4-FFF2-40B4-BE49-F238E27FC236}">
                <a16:creationId xmlns:a16="http://schemas.microsoft.com/office/drawing/2014/main" id="{85A27ABD-693A-4A89-A00D-42E9A28FA999}"/>
              </a:ext>
            </a:extLst>
          </p:cNvPr>
          <p:cNvGrpSpPr/>
          <p:nvPr userDrawn="1"/>
        </p:nvGrpSpPr>
        <p:grpSpPr bwMode="gray">
          <a:xfrm>
            <a:off x="371475" y="-74381"/>
            <a:ext cx="11450638" cy="72000"/>
            <a:chOff x="371475" y="-74381"/>
            <a:chExt cx="11450638" cy="72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7B0C4EE-72D4-4300-95C9-86EF51A61072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371475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42495C4-A7F2-4659-AEB5-141A8BCE65A1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731838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84B9DB1-486C-4EDA-89BB-ADC124F33CCD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1558925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A7771059-633C-4320-BA49-A75F792E7B51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1631950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049FFE7E-58B2-4FED-B6C1-E3A47049B114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2459038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CFE93FB-1D36-4760-9DE5-FC602D2DB104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2532063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43FC945-B836-42CE-841A-5E24D0DA32D5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3359150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6B0972B-21C2-4853-A6C8-0F4E1EA83004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3432175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40A52991-DF8D-43E8-A5A2-C515FB286C18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4259263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27C433DC-DA79-48CA-BAD9-6E99F577970F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4332288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AA4CA83-F747-44DE-B71D-6B95D4F2C58E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5159375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E489B002-03A4-4682-ABB7-D9F393F9B5D7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5232400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9273820F-AE78-4099-B521-C7C2771FF569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6059488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ADD1584-2C7C-4097-BE19-5EACCF63192D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6132513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272F92ED-DE4B-4654-A905-0236BD16AB14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6961188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42EF5F5-19D1-4193-99D3-1B2A2E016EAE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7034213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2812479F-2783-47DA-9887-E80446D8CFBB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7859713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67AB2529-3DFC-44A5-8EDD-975570571F38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7932738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2071DBEE-7045-4A22-8CA8-40F6C8D1CCD1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8759825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F40C0191-0B84-4A51-95AA-8CFD28CD6B27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8832850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22EB3957-5764-416C-80F6-EA4CD8F2DFB6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659938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6AA68D63-5F35-42E4-AF9C-7AD59A5CF062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732963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5D897894-1464-4C6F-A67B-2B12B7EF3CA0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10560050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A680A0AD-4D11-4441-B574-A04D72FD50D7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10633075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B7DE13C8-C069-4DAA-947D-34193E5D53F9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11460163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F75B390A-E0A3-4726-92C6-2B2745BF8583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11822113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471B2F2-07D1-446C-8467-1B9D3E7055BC}"/>
              </a:ext>
            </a:extLst>
          </p:cNvPr>
          <p:cNvGrpSpPr/>
          <p:nvPr userDrawn="1"/>
        </p:nvGrpSpPr>
        <p:grpSpPr bwMode="gray">
          <a:xfrm>
            <a:off x="-74381" y="476250"/>
            <a:ext cx="72003" cy="5976938"/>
            <a:chOff x="-74381" y="476250"/>
            <a:chExt cx="72003" cy="5976938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4BCE64D0-1427-4087-8810-16EB70ACA07B}"/>
                </a:ext>
              </a:extLst>
            </p:cNvPr>
            <p:cNvCxnSpPr>
              <a:cxnSpLocks/>
            </p:cNvCxnSpPr>
            <p:nvPr userDrawn="1"/>
          </p:nvCxnSpPr>
          <p:spPr bwMode="gray">
            <a:xfrm rot="5400000">
              <a:off x="-38378" y="440250"/>
              <a:ext cx="0" cy="720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6099F3A0-705B-4F10-B040-CBA10718A2CD}"/>
                </a:ext>
              </a:extLst>
            </p:cNvPr>
            <p:cNvCxnSpPr>
              <a:cxnSpLocks/>
            </p:cNvCxnSpPr>
            <p:nvPr userDrawn="1"/>
          </p:nvCxnSpPr>
          <p:spPr bwMode="gray">
            <a:xfrm rot="5400000">
              <a:off x="-38379" y="1447784"/>
              <a:ext cx="0" cy="720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913A6CA-2A00-4A86-A329-F88074C75B09}"/>
                </a:ext>
              </a:extLst>
            </p:cNvPr>
            <p:cNvCxnSpPr>
              <a:cxnSpLocks/>
            </p:cNvCxnSpPr>
            <p:nvPr userDrawn="1"/>
          </p:nvCxnSpPr>
          <p:spPr bwMode="gray">
            <a:xfrm rot="5400000">
              <a:off x="-38381" y="6417188"/>
              <a:ext cx="0" cy="720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6F9FE7F-F83C-43CC-9097-784709A46272}"/>
                </a:ext>
              </a:extLst>
            </p:cNvPr>
            <p:cNvCxnSpPr>
              <a:cxnSpLocks/>
            </p:cNvCxnSpPr>
            <p:nvPr userDrawn="1"/>
          </p:nvCxnSpPr>
          <p:spPr bwMode="gray">
            <a:xfrm rot="5400000">
              <a:off x="-38381" y="6056825"/>
              <a:ext cx="0" cy="720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5A1601F2-FFCE-4503-BAE8-8F6C886A1DBB}"/>
                </a:ext>
              </a:extLst>
            </p:cNvPr>
            <p:cNvCxnSpPr>
              <a:cxnSpLocks/>
            </p:cNvCxnSpPr>
            <p:nvPr userDrawn="1"/>
          </p:nvCxnSpPr>
          <p:spPr bwMode="gray">
            <a:xfrm rot="5400000">
              <a:off x="-38378" y="1089538"/>
              <a:ext cx="0" cy="720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9DC4C3E1-3F50-4CD6-A445-4B13F0414D80}"/>
              </a:ext>
            </a:extLst>
          </p:cNvPr>
          <p:cNvGrpSpPr/>
          <p:nvPr userDrawn="1"/>
        </p:nvGrpSpPr>
        <p:grpSpPr bwMode="gray">
          <a:xfrm>
            <a:off x="371475" y="6861175"/>
            <a:ext cx="11450638" cy="72000"/>
            <a:chOff x="371475" y="-74381"/>
            <a:chExt cx="11450638" cy="72000"/>
          </a:xfrm>
        </p:grpSpPr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ED54A5B-8C8E-40A1-A3B8-DCE23DD237C0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371475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EA3141D6-4458-414D-B16A-0C9F1BFB0560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731838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310C510E-F31A-4CCB-9FB2-68D7BC70753C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1558925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67814C2-AE9B-4279-8EE4-3856F2C0E363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1631950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A4FF65F6-FF2F-4C40-B29D-48D5995934D1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2459038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41A44435-8565-4B39-8ECB-FDA68F331322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2532063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2D5F5B84-133D-4B10-AED1-3F80207B3297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3359150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0C61327-EAB6-4EAB-BDEB-CE41133300CC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3432175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627C1FB-A5BA-475C-B8CB-34AAF10BF0F0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4259263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C52F9219-BF7E-4C7F-941A-066E294FD982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4332288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D7037A8D-0A2F-4B06-BAFF-A71D0A7DD603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5159375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8EE8A380-2F66-4F07-9827-7C4124C5A520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5232400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2AD8E189-15BC-4663-960D-EAF3AC32EE37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6059488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D905D79F-1937-4398-A580-1DF0A8E61412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6132513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FB2B837-9E26-4253-9A2C-D979D6A5AE24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6961188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6CAFB5AA-8BC3-4414-B4F3-3166862FEBFA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7034213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DED202EE-279D-4EF1-A226-3E0A537C575D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7859713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BD0DD62-B5DC-4BA8-A06F-A33BFA9D3713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7932738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6256D9D7-B1C3-4DB2-A2FC-7A299782E000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8759825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3418E4DE-27C6-417A-B4B1-86C274FEBB72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8832850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C7EB0953-687E-45EB-8A40-FB50450FC9BB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659938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D81F0F14-9DE4-4B62-9ECA-E894ABB4B7A0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732963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4F1B5E5C-34E8-4F77-A62C-A5C098275F52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10560050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631B5C35-8CF7-448A-A2A8-8A58EF8ABA50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10633075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BDFE162E-8667-43C8-8ADB-BF93E25FB5B5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11460163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4EF02478-4E38-416E-BE9A-BDD0367F1B0B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11822113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Title Placeholder 143">
            <a:extLst>
              <a:ext uri="{FF2B5EF4-FFF2-40B4-BE49-F238E27FC236}">
                <a16:creationId xmlns:a16="http://schemas.microsoft.com/office/drawing/2014/main" id="{869E9A08-BAFD-4AF1-AC26-45A9C703A02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731838" y="473074"/>
            <a:ext cx="8027987" cy="36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US" noProof="0" dirty="0"/>
              <a:t>Click to add title  </a:t>
            </a:r>
          </a:p>
        </p:txBody>
      </p:sp>
      <p:sp>
        <p:nvSpPr>
          <p:cNvPr id="145" name="Text Placeholder 144">
            <a:extLst>
              <a:ext uri="{FF2B5EF4-FFF2-40B4-BE49-F238E27FC236}">
                <a16:creationId xmlns:a16="http://schemas.microsoft.com/office/drawing/2014/main" id="{A68FFEE6-3BC0-42B4-9453-34D3AE4806C3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731838" y="1483784"/>
            <a:ext cx="10728325" cy="46090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en-US" noProof="0"/>
              <a:t>First text layer </a:t>
            </a:r>
          </a:p>
          <a:p>
            <a:pPr lvl="1"/>
            <a:r>
              <a:rPr lang="en-US" noProof="0"/>
              <a:t>Second text layer </a:t>
            </a:r>
          </a:p>
          <a:p>
            <a:pPr lvl="2"/>
            <a:r>
              <a:rPr lang="en-US" noProof="0"/>
              <a:t>Third text layer </a:t>
            </a:r>
          </a:p>
          <a:p>
            <a:pPr lvl="3"/>
            <a:r>
              <a:rPr lang="en-US" noProof="0"/>
              <a:t>Fourth text layer </a:t>
            </a:r>
          </a:p>
          <a:p>
            <a:pPr lvl="4"/>
            <a:r>
              <a:rPr lang="en-US" noProof="0"/>
              <a:t>Fifth text layer </a:t>
            </a:r>
          </a:p>
          <a:p>
            <a:pPr lvl="5"/>
            <a:r>
              <a:rPr lang="en-US" noProof="0"/>
              <a:t>Sixth text layer </a:t>
            </a:r>
          </a:p>
          <a:p>
            <a:pPr lvl="6"/>
            <a:r>
              <a:rPr lang="en-US" noProof="0"/>
              <a:t>Seventh text layer </a:t>
            </a:r>
          </a:p>
          <a:p>
            <a:pPr lvl="7"/>
            <a:r>
              <a:rPr lang="en-US" noProof="0"/>
              <a:t>Eighth text layer </a:t>
            </a:r>
          </a:p>
          <a:p>
            <a:pPr lvl="8"/>
            <a:r>
              <a:rPr lang="en-US" noProof="0"/>
              <a:t>Ninth text layer</a:t>
            </a:r>
          </a:p>
        </p:txBody>
      </p:sp>
      <p:sp>
        <p:nvSpPr>
          <p:cNvPr id="146" name="Date Placeholder 145">
            <a:extLst>
              <a:ext uri="{FF2B5EF4-FFF2-40B4-BE49-F238E27FC236}">
                <a16:creationId xmlns:a16="http://schemas.microsoft.com/office/drawing/2014/main" id="{B74712A8-DE9D-4693-9CA9-778C6AE9E88C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731838" y="6812281"/>
            <a:ext cx="234948" cy="4571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">
                <a:noFill/>
              </a:defRPr>
            </a:lvl1pPr>
          </a:lstStyle>
          <a:p>
            <a:fld id="{154CF3B2-8B49-4664-8F52-083F8E9D42AD}" type="datetime1">
              <a:rPr lang="en-US" noProof="0" smtClean="0"/>
              <a:t>8/27/2025</a:t>
            </a:fld>
            <a:endParaRPr lang="en-US" noProof="0" dirty="0"/>
          </a:p>
        </p:txBody>
      </p:sp>
      <p:sp>
        <p:nvSpPr>
          <p:cNvPr id="147" name="Footer Placeholder 146">
            <a:extLst>
              <a:ext uri="{FF2B5EF4-FFF2-40B4-BE49-F238E27FC236}">
                <a16:creationId xmlns:a16="http://schemas.microsoft.com/office/drawing/2014/main" id="{01CD6BE3-FFDB-42F5-AA46-A9E0965A0A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731837" y="6453188"/>
            <a:ext cx="8928101" cy="404811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lnSpc>
                <a:spcPct val="80000"/>
              </a:lnSpc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picoScan100 | 2D LiDAR sensors | Dynamic Ranging | Autonomous Perception</a:t>
            </a:r>
            <a:endParaRPr lang="en-US" noProof="0" dirty="0"/>
          </a:p>
        </p:txBody>
      </p:sp>
      <p:sp>
        <p:nvSpPr>
          <p:cNvPr id="148" name="Slide Number Placeholder 147">
            <a:extLst>
              <a:ext uri="{FF2B5EF4-FFF2-40B4-BE49-F238E27FC236}">
                <a16:creationId xmlns:a16="http://schemas.microsoft.com/office/drawing/2014/main" id="{3D408A59-45F5-4114-9CCA-73CD84EE27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20102" y="6453188"/>
            <a:ext cx="540061" cy="404812"/>
          </a:xfrm>
          <a:prstGeom prst="rect">
            <a:avLst/>
          </a:prstGeom>
          <a:blipFill>
            <a:blip r:embed="rId5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wrap="none" lIns="0" tIns="0" rIns="0" bIns="0" rtlCol="0" anchor="t"/>
          <a:lstStyle>
            <a:lvl1pPr algn="ctr">
              <a:lnSpc>
                <a:spcPct val="80000"/>
              </a:lnSpc>
              <a:defRPr sz="800">
                <a:solidFill>
                  <a:schemeClr val="accent2"/>
                </a:solidFill>
              </a:defRPr>
            </a:lvl1pPr>
          </a:lstStyle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95A207B-FE03-4CE7-8E1E-7B6344200097}"/>
              </a:ext>
            </a:extLst>
          </p:cNvPr>
          <p:cNvPicPr>
            <a:picLocks noChangeAspect="1"/>
          </p:cNvPicPr>
          <p:nvPr userDrawn="1"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632956" y="479426"/>
            <a:ext cx="827207" cy="337892"/>
          </a:xfrm>
          <a:prstGeom prst="rect">
            <a:avLst/>
          </a:prstGeom>
        </p:spPr>
      </p:pic>
      <p:grpSp>
        <p:nvGrpSpPr>
          <p:cNvPr id="84" name="Group 15">
            <a:extLst>
              <a:ext uri="{FF2B5EF4-FFF2-40B4-BE49-F238E27FC236}">
                <a16:creationId xmlns:a16="http://schemas.microsoft.com/office/drawing/2014/main" id="{7C9340B8-44D7-42B8-BA03-98D132AF3DC6}"/>
              </a:ext>
            </a:extLst>
          </p:cNvPr>
          <p:cNvGrpSpPr/>
          <p:nvPr userDrawn="1"/>
        </p:nvGrpSpPr>
        <p:grpSpPr bwMode="gray">
          <a:xfrm>
            <a:off x="12205523" y="476250"/>
            <a:ext cx="72003" cy="5980113"/>
            <a:chOff x="-74381" y="476250"/>
            <a:chExt cx="72003" cy="5980113"/>
          </a:xfrm>
        </p:grpSpPr>
        <p:cxnSp>
          <p:nvCxnSpPr>
            <p:cNvPr id="85" name="Straight Connector 110">
              <a:extLst>
                <a:ext uri="{FF2B5EF4-FFF2-40B4-BE49-F238E27FC236}">
                  <a16:creationId xmlns:a16="http://schemas.microsoft.com/office/drawing/2014/main" id="{A6FE33AA-E44D-4CB3-B870-8B6A9E34442E}"/>
                </a:ext>
              </a:extLst>
            </p:cNvPr>
            <p:cNvCxnSpPr>
              <a:cxnSpLocks/>
            </p:cNvCxnSpPr>
            <p:nvPr userDrawn="1"/>
          </p:nvCxnSpPr>
          <p:spPr bwMode="gray">
            <a:xfrm rot="5400000">
              <a:off x="-38378" y="440250"/>
              <a:ext cx="0" cy="720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11">
              <a:extLst>
                <a:ext uri="{FF2B5EF4-FFF2-40B4-BE49-F238E27FC236}">
                  <a16:creationId xmlns:a16="http://schemas.microsoft.com/office/drawing/2014/main" id="{BB59A8FE-9136-4D50-AD69-F176635D93A3}"/>
                </a:ext>
              </a:extLst>
            </p:cNvPr>
            <p:cNvCxnSpPr>
              <a:cxnSpLocks/>
            </p:cNvCxnSpPr>
            <p:nvPr userDrawn="1"/>
          </p:nvCxnSpPr>
          <p:spPr bwMode="gray">
            <a:xfrm rot="5400000">
              <a:off x="-38379" y="1447784"/>
              <a:ext cx="0" cy="720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13">
              <a:extLst>
                <a:ext uri="{FF2B5EF4-FFF2-40B4-BE49-F238E27FC236}">
                  <a16:creationId xmlns:a16="http://schemas.microsoft.com/office/drawing/2014/main" id="{21C9A2B1-B918-4DB4-ADD3-136005D01C35}"/>
                </a:ext>
              </a:extLst>
            </p:cNvPr>
            <p:cNvCxnSpPr>
              <a:cxnSpLocks/>
            </p:cNvCxnSpPr>
            <p:nvPr userDrawn="1"/>
          </p:nvCxnSpPr>
          <p:spPr bwMode="gray">
            <a:xfrm rot="5400000">
              <a:off x="-38381" y="6420363"/>
              <a:ext cx="0" cy="720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70">
              <a:extLst>
                <a:ext uri="{FF2B5EF4-FFF2-40B4-BE49-F238E27FC236}">
                  <a16:creationId xmlns:a16="http://schemas.microsoft.com/office/drawing/2014/main" id="{6D9ED5C3-222C-48C6-A241-088F0C8BC5F8}"/>
                </a:ext>
              </a:extLst>
            </p:cNvPr>
            <p:cNvCxnSpPr>
              <a:cxnSpLocks/>
            </p:cNvCxnSpPr>
            <p:nvPr userDrawn="1"/>
          </p:nvCxnSpPr>
          <p:spPr bwMode="gray">
            <a:xfrm rot="5400000">
              <a:off x="-38381" y="6056825"/>
              <a:ext cx="0" cy="720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48">
              <a:extLst>
                <a:ext uri="{FF2B5EF4-FFF2-40B4-BE49-F238E27FC236}">
                  <a16:creationId xmlns:a16="http://schemas.microsoft.com/office/drawing/2014/main" id="{AC703044-6861-4296-9701-9FFDC81A0F09}"/>
                </a:ext>
              </a:extLst>
            </p:cNvPr>
            <p:cNvCxnSpPr>
              <a:cxnSpLocks/>
            </p:cNvCxnSpPr>
            <p:nvPr userDrawn="1"/>
          </p:nvCxnSpPr>
          <p:spPr bwMode="gray">
            <a:xfrm rot="5400000">
              <a:off x="-38378" y="1089538"/>
              <a:ext cx="0" cy="720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9153773-E385-4AF4-A559-5407516B4F72}"/>
              </a:ext>
            </a:extLst>
          </p:cNvPr>
          <p:cNvSpPr/>
          <p:nvPr userDrawn="1"/>
        </p:nvSpPr>
        <p:spPr bwMode="gray">
          <a:xfrm>
            <a:off x="11293165" y="6345900"/>
            <a:ext cx="262854" cy="295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164" name="Rechteck 16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F007E43-A359-43BA-8699-313CA82C1C7D}"/>
              </a:ext>
            </a:extLst>
          </p:cNvPr>
          <p:cNvSpPr/>
          <p:nvPr userDrawn="1"/>
        </p:nvSpPr>
        <p:spPr bwMode="gray">
          <a:xfrm>
            <a:off x="10824246" y="6345900"/>
            <a:ext cx="262854" cy="295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95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8" r:id="rId3"/>
    <p:sldLayoutId id="2147483714" r:id="rId4"/>
    <p:sldLayoutId id="2147483705" r:id="rId5"/>
    <p:sldLayoutId id="2147483706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90" r:id="rId18"/>
    <p:sldLayoutId id="2147483698" r:id="rId19"/>
    <p:sldLayoutId id="2147483699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84" r:id="rId26"/>
    <p:sldLayoutId id="2147483697" r:id="rId27"/>
    <p:sldLayoutId id="2147483707" r:id="rId28"/>
    <p:sldLayoutId id="2147483708" r:id="rId29"/>
    <p:sldLayoutId id="2147483693" r:id="rId30"/>
    <p:sldLayoutId id="2147483694" r:id="rId31"/>
    <p:sldLayoutId id="2147483685" r:id="rId32"/>
    <p:sldLayoutId id="2147483709" r:id="rId33"/>
    <p:sldLayoutId id="2147483692" r:id="rId34"/>
    <p:sldLayoutId id="2147483686" r:id="rId35"/>
    <p:sldLayoutId id="2147483710" r:id="rId36"/>
    <p:sldLayoutId id="2147483695" r:id="rId37"/>
    <p:sldLayoutId id="2147483691" r:id="rId38"/>
    <p:sldLayoutId id="2147483696" r:id="rId39"/>
    <p:sldLayoutId id="2147483711" r:id="rId40"/>
    <p:sldLayoutId id="2147483680" r:id="rId41"/>
    <p:sldLayoutId id="2147483681" r:id="rId42"/>
    <p:sldLayoutId id="2147483682" r:id="rId43"/>
    <p:sldLayoutId id="2147483687" r:id="rId44"/>
    <p:sldLayoutId id="2147483704" r:id="rId45"/>
    <p:sldLayoutId id="2147483713" r:id="rId46"/>
    <p:sldLayoutId id="2147483700" r:id="rId47"/>
    <p:sldLayoutId id="2147483701" r:id="rId4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2200" b="1" kern="1200" baseline="0">
          <a:solidFill>
            <a:schemeClr val="bg2"/>
          </a:solidFill>
          <a:latin typeface="+mj-lt"/>
          <a:ea typeface="+mj-ea"/>
          <a:cs typeface="+mj-cs"/>
        </a:defRPr>
      </a:lvl1pPr>
      <a:lvl2pPr algn="l" eaLnBrk="1" hangingPunct="1">
        <a:defRPr sz="2200" b="1" kern="1200" spc="0" baseline="0">
          <a:solidFill>
            <a:schemeClr val="bg2"/>
          </a:solidFill>
          <a:latin typeface="+mj-lt"/>
        </a:defRPr>
      </a:lvl2pPr>
      <a:lvl3pPr algn="l" eaLnBrk="1" hangingPunct="1">
        <a:defRPr sz="2200" b="1" kern="1200" baseline="0">
          <a:solidFill>
            <a:schemeClr val="bg2"/>
          </a:solidFill>
          <a:latin typeface="+mj-lt"/>
        </a:defRPr>
      </a:lvl3pPr>
      <a:lvl4pPr algn="l" eaLnBrk="1" hangingPunct="1">
        <a:defRPr sz="2200" b="1" kern="1200" baseline="0">
          <a:solidFill>
            <a:schemeClr val="bg2"/>
          </a:solidFill>
          <a:latin typeface="+mj-lt"/>
        </a:defRPr>
      </a:lvl4pPr>
      <a:lvl5pPr algn="l" eaLnBrk="1" hangingPunct="1">
        <a:defRPr sz="2200" b="1" kern="1200" baseline="0">
          <a:solidFill>
            <a:schemeClr val="bg2"/>
          </a:solidFill>
          <a:latin typeface="+mj-lt"/>
        </a:defRPr>
      </a:lvl5pPr>
      <a:lvl6pPr algn="l" eaLnBrk="1" hangingPunct="1">
        <a:defRPr sz="2200" b="1" kern="1200" baseline="0">
          <a:solidFill>
            <a:schemeClr val="bg2"/>
          </a:solidFill>
          <a:latin typeface="+mj-lt"/>
        </a:defRPr>
      </a:lvl6pPr>
      <a:lvl7pPr algn="l" eaLnBrk="1" hangingPunct="1">
        <a:defRPr sz="2200" b="1" kern="1200" baseline="0">
          <a:solidFill>
            <a:schemeClr val="bg2"/>
          </a:solidFill>
          <a:latin typeface="+mj-lt"/>
        </a:defRPr>
      </a:lvl7pPr>
      <a:lvl8pPr algn="l" eaLnBrk="1" hangingPunct="1">
        <a:defRPr sz="2200" b="1" kern="1200" baseline="0">
          <a:solidFill>
            <a:schemeClr val="bg2"/>
          </a:solidFill>
          <a:latin typeface="+mj-lt"/>
        </a:defRPr>
      </a:lvl8pPr>
      <a:lvl9pPr algn="l" eaLnBrk="1" hangingPunct="1">
        <a:defRPr sz="2200" b="1" kern="1200" baseline="0">
          <a:solidFill>
            <a:schemeClr val="bg2"/>
          </a:solidFill>
          <a:latin typeface="+mj-lt"/>
        </a:defRPr>
      </a:lvl9pPr>
    </p:titleStyle>
    <p:bodyStyle>
      <a:lvl1pPr marL="0" indent="0" algn="l" defTabSz="914377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914377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bg2"/>
        </a:buClr>
        <a:buFont typeface="Open Sans" panose="020B0606030504020204" pitchFamily="34" charset="0"/>
        <a:buChar char="›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16000" algn="l" defTabSz="914377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bg2"/>
        </a:buClr>
        <a:buFont typeface="Open Sans" panose="020B0606030504020204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00" indent="-216000" algn="l" defTabSz="914377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bg2"/>
        </a:buClr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216000" algn="l" defTabSz="914377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bg2"/>
        </a:buClr>
        <a:buFont typeface="+mj-lt"/>
        <a:buAutoNum type="alphaL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648000" indent="-216000" algn="l" defTabSz="914377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bg2"/>
        </a:buClr>
        <a:buFont typeface="+mj-lt"/>
        <a:buAutoNum type="romanL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377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None/>
        <a:defRPr sz="1400" b="1" kern="1200">
          <a:solidFill>
            <a:schemeClr val="bg2"/>
          </a:solidFill>
          <a:latin typeface="+mn-lt"/>
          <a:ea typeface="+mn-ea"/>
          <a:cs typeface="+mn-cs"/>
        </a:defRPr>
      </a:lvl8pPr>
      <a:lvl9pPr marL="0" indent="0" algn="l" defTabSz="914377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>
          <p15:clr>
            <a:srgbClr val="F26B43"/>
          </p15:clr>
        </p15:guide>
        <p15:guide id="2" pos="234">
          <p15:clr>
            <a:srgbClr val="F26B43"/>
          </p15:clr>
        </p15:guide>
        <p15:guide id="3" pos="461">
          <p15:clr>
            <a:srgbClr val="F26B43"/>
          </p15:clr>
        </p15:guide>
        <p15:guide id="7" pos="7219">
          <p15:clr>
            <a:srgbClr val="F26B43"/>
          </p15:clr>
        </p15:guide>
        <p15:guide id="8" pos="7446">
          <p15:clr>
            <a:srgbClr val="F26B43"/>
          </p15:clr>
        </p15:guide>
        <p15:guide id="9" pos="982">
          <p15:clr>
            <a:srgbClr val="F26B43"/>
          </p15:clr>
        </p15:guide>
        <p15:guide id="10" pos="1028">
          <p15:clr>
            <a:srgbClr val="F26B43"/>
          </p15:clr>
        </p15:guide>
        <p15:guide id="11" pos="1549">
          <p15:clr>
            <a:srgbClr val="F26B43"/>
          </p15:clr>
        </p15:guide>
        <p15:guide id="12" pos="1595">
          <p15:clr>
            <a:srgbClr val="F26B43"/>
          </p15:clr>
        </p15:guide>
        <p15:guide id="13" pos="2116">
          <p15:clr>
            <a:srgbClr val="F26B43"/>
          </p15:clr>
        </p15:guide>
        <p15:guide id="14" pos="2162">
          <p15:clr>
            <a:srgbClr val="F26B43"/>
          </p15:clr>
        </p15:guide>
        <p15:guide id="15" pos="2683">
          <p15:clr>
            <a:srgbClr val="F26B43"/>
          </p15:clr>
        </p15:guide>
        <p15:guide id="16" pos="2729">
          <p15:clr>
            <a:srgbClr val="F26B43"/>
          </p15:clr>
        </p15:guide>
        <p15:guide id="17" pos="3250">
          <p15:clr>
            <a:srgbClr val="F26B43"/>
          </p15:clr>
        </p15:guide>
        <p15:guide id="18" pos="3296">
          <p15:clr>
            <a:srgbClr val="F26B43"/>
          </p15:clr>
        </p15:guide>
        <p15:guide id="19" pos="3817">
          <p15:clr>
            <a:srgbClr val="F26B43"/>
          </p15:clr>
        </p15:guide>
        <p15:guide id="20" pos="3863">
          <p15:clr>
            <a:srgbClr val="F26B43"/>
          </p15:clr>
        </p15:guide>
        <p15:guide id="21" pos="4384">
          <p15:clr>
            <a:srgbClr val="F26B43"/>
          </p15:clr>
        </p15:guide>
        <p15:guide id="22" pos="4430">
          <p15:clr>
            <a:srgbClr val="F26B43"/>
          </p15:clr>
        </p15:guide>
        <p15:guide id="23" pos="4951">
          <p15:clr>
            <a:srgbClr val="F26B43"/>
          </p15:clr>
        </p15:guide>
        <p15:guide id="24" pos="4997">
          <p15:clr>
            <a:srgbClr val="F26B43"/>
          </p15:clr>
        </p15:guide>
        <p15:guide id="25" pos="5518">
          <p15:clr>
            <a:srgbClr val="F26B43"/>
          </p15:clr>
        </p15:guide>
        <p15:guide id="26" pos="5564">
          <p15:clr>
            <a:srgbClr val="F26B43"/>
          </p15:clr>
        </p15:guide>
        <p15:guide id="27" pos="6085">
          <p15:clr>
            <a:srgbClr val="F26B43"/>
          </p15:clr>
        </p15:guide>
        <p15:guide id="28" pos="6131">
          <p15:clr>
            <a:srgbClr val="F26B43"/>
          </p15:clr>
        </p15:guide>
        <p15:guide id="29" pos="6652">
          <p15:clr>
            <a:srgbClr val="F26B43"/>
          </p15:clr>
        </p15:guide>
        <p15:guide id="30" pos="6698">
          <p15:clr>
            <a:srgbClr val="F26B43"/>
          </p15:clr>
        </p15:guide>
        <p15:guide id="33" orient="horz" pos="4065">
          <p15:clr>
            <a:srgbClr val="F26B43"/>
          </p15:clr>
        </p15:guide>
        <p15:guide id="34" orient="horz" pos="709">
          <p15:clr>
            <a:srgbClr val="F26B43"/>
          </p15:clr>
        </p15:guide>
        <p15:guide id="35" orient="horz" pos="935">
          <p15:clr>
            <a:srgbClr val="F26B43"/>
          </p15:clr>
        </p15:guide>
        <p15:guide id="36" orient="horz" pos="38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3.png"/><Relationship Id="rId7" Type="http://schemas.openxmlformats.org/officeDocument/2006/relationships/image" Target="../media/image3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54.png"/><Relationship Id="rId9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6.gif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jpeg"/><Relationship Id="rId3" Type="http://schemas.openxmlformats.org/officeDocument/2006/relationships/image" Target="../media/image69.jpeg"/><Relationship Id="rId7" Type="http://schemas.openxmlformats.org/officeDocument/2006/relationships/image" Target="../media/image73.png"/><Relationship Id="rId12" Type="http://schemas.openxmlformats.org/officeDocument/2006/relationships/image" Target="../media/image78.jpeg"/><Relationship Id="rId17" Type="http://schemas.openxmlformats.org/officeDocument/2006/relationships/image" Target="../media/image83.jpeg"/><Relationship Id="rId2" Type="http://schemas.openxmlformats.org/officeDocument/2006/relationships/image" Target="../media/image68.jpeg"/><Relationship Id="rId16" Type="http://schemas.openxmlformats.org/officeDocument/2006/relationships/image" Target="../media/image82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2.jpeg"/><Relationship Id="rId11" Type="http://schemas.openxmlformats.org/officeDocument/2006/relationships/image" Target="../media/image77.jpeg"/><Relationship Id="rId5" Type="http://schemas.openxmlformats.org/officeDocument/2006/relationships/image" Target="../media/image71.jpeg"/><Relationship Id="rId15" Type="http://schemas.openxmlformats.org/officeDocument/2006/relationships/image" Target="../media/image81.jpeg"/><Relationship Id="rId10" Type="http://schemas.openxmlformats.org/officeDocument/2006/relationships/image" Target="../media/image76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Relationship Id="rId14" Type="http://schemas.openxmlformats.org/officeDocument/2006/relationships/image" Target="../media/image8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3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jpe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EC7E8C-AE95-4EFB-8A04-3BDEDAF401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picoScan100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A8421C7-66F8-43FC-9D54-308EC673E9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Compact in size! | Big in performance! | Cost efficient in price!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02B6B8A5-638D-965A-446F-9B6DF6B3BBF5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396A4-CD65-2BF9-0B10-A723936523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picoScan100 | 2D LiDAR sensors | Dynamic Ranging | Autonomous Perception</a:t>
            </a:r>
            <a:endParaRPr lang="en-US" noProof="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E145784-C491-4DE1-9163-F2FD06D93A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26D7710-438E-4161-93C9-3F9A4222BCCB}" type="slidenum">
              <a:rPr lang="en-US" noProof="0" smtClean="0"/>
              <a:pPr/>
              <a:t>1</a:t>
            </a:fld>
            <a:endParaRPr lang="en-US" noProof="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E713E2E-6CB2-4DF7-9E86-A4A57CC90F78}"/>
              </a:ext>
            </a:extLst>
          </p:cNvPr>
          <p:cNvSpPr/>
          <p:nvPr/>
        </p:nvSpPr>
        <p:spPr bwMode="gray">
          <a:xfrm>
            <a:off x="1920444" y="6093336"/>
            <a:ext cx="8172000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72000" bIns="72000" rtlCol="0" anchor="ctr"/>
          <a:lstStyle/>
          <a:p>
            <a:pPr>
              <a:buClr>
                <a:schemeClr val="bg2"/>
              </a:buClr>
            </a:pPr>
            <a:r>
              <a:rPr lang="en-US" sz="1400" dirty="0">
                <a:solidFill>
                  <a:schemeClr val="accent2"/>
                </a:solidFill>
              </a:rPr>
              <a:t>picoScan100</a:t>
            </a:r>
            <a:endParaRPr lang="de-DE" sz="1400" dirty="0">
              <a:solidFill>
                <a:schemeClr val="accent2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745D456-3EB3-451C-9CBD-A7D5AB92E1C5}"/>
              </a:ext>
            </a:extLst>
          </p:cNvPr>
          <p:cNvSpPr/>
          <p:nvPr/>
        </p:nvSpPr>
        <p:spPr bwMode="gray">
          <a:xfrm>
            <a:off x="731404" y="6093336"/>
            <a:ext cx="1152127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Customer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DE81B55-EF49-4F0C-B2C4-D2866B50E586}"/>
              </a:ext>
            </a:extLst>
          </p:cNvPr>
          <p:cNvSpPr/>
          <p:nvPr/>
        </p:nvSpPr>
        <p:spPr bwMode="gray">
          <a:xfrm>
            <a:off x="10128596" y="6093336"/>
            <a:ext cx="1332000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72000" bIns="72000" rtlCol="0" anchor="ctr"/>
          <a:lstStyle/>
          <a:p>
            <a:pPr algn="ctr">
              <a:buClr>
                <a:schemeClr val="bg2"/>
              </a:buClr>
            </a:pPr>
            <a:r>
              <a:rPr lang="en-US" sz="1400" dirty="0">
                <a:solidFill>
                  <a:schemeClr val="accent2"/>
                </a:solidFill>
              </a:rPr>
              <a:t>Version 2.0</a:t>
            </a:r>
            <a:endParaRPr lang="de-DE" sz="1400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44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B3A291A-1172-F125-A215-8DCB459488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1838" y="1812680"/>
            <a:ext cx="5059362" cy="4280146"/>
          </a:xfrm>
          <a:noFill/>
        </p:spPr>
        <p:txBody>
          <a:bodyPr/>
          <a:lstStyle/>
          <a:p>
            <a:r>
              <a:rPr lang="en-US" sz="2400" b="1" dirty="0">
                <a:solidFill>
                  <a:schemeClr val="bg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FEATURES</a:t>
            </a:r>
            <a:endParaRPr lang="en-US" sz="1600" i="0" dirty="0">
              <a:solidFill>
                <a:schemeClr val="tx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9C7713F-8E67-C5EA-E2E8-67AD593A6D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29400" y="1812680"/>
            <a:ext cx="4830764" cy="4280146"/>
          </a:xfrm>
          <a:noFill/>
        </p:spPr>
        <p:txBody>
          <a:bodyPr/>
          <a:lstStyle/>
          <a:p>
            <a:pPr algn="r"/>
            <a:r>
              <a:rPr lang="de-DE" sz="2400" b="1" dirty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BENEFITS</a:t>
            </a:r>
            <a:endParaRPr lang="en-US" b="1" dirty="0">
              <a:solidFill>
                <a:schemeClr val="tx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0A5BB82-6843-463A-0E82-54AA879E9184}"/>
              </a:ext>
            </a:extLst>
          </p:cNvPr>
          <p:cNvGrpSpPr/>
          <p:nvPr/>
        </p:nvGrpSpPr>
        <p:grpSpPr>
          <a:xfrm>
            <a:off x="1621568" y="2368595"/>
            <a:ext cx="9838594" cy="908005"/>
            <a:chOff x="1512596" y="2426562"/>
            <a:chExt cx="9838594" cy="908005"/>
          </a:xfrm>
        </p:grpSpPr>
        <p:sp>
          <p:nvSpPr>
            <p:cNvPr id="15" name="Rechteck: abgerundete Ecken 108">
              <a:extLst>
                <a:ext uri="{FF2B5EF4-FFF2-40B4-BE49-F238E27FC236}">
                  <a16:creationId xmlns:a16="http://schemas.microsoft.com/office/drawing/2014/main" id="{C94EDE2E-A608-F132-8077-A03E5B6D3BA8}"/>
                </a:ext>
              </a:extLst>
            </p:cNvPr>
            <p:cNvSpPr/>
            <p:nvPr/>
          </p:nvSpPr>
          <p:spPr bwMode="gray">
            <a:xfrm>
              <a:off x="1512596" y="2435617"/>
              <a:ext cx="2629720" cy="898950"/>
            </a:xfrm>
            <a:prstGeom prst="roundRect">
              <a:avLst/>
            </a:prstGeom>
            <a:solidFill>
              <a:schemeClr val="bg2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Enhanced sensing capabilities</a:t>
              </a:r>
              <a:br>
                <a:rPr lang="en-US" sz="1200" b="1" dirty="0">
                  <a:solidFill>
                    <a:schemeClr val="bg1"/>
                  </a:solidFill>
                </a:rPr>
              </a:b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000" dirty="0">
                  <a:solidFill>
                    <a:schemeClr val="bg1"/>
                  </a:solidFill>
                </a:rPr>
                <a:t>Up to 75 m @ 90% | up to 0.05°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F6D67F3-778C-2143-99D3-F5A5C5E454DE}"/>
                </a:ext>
              </a:extLst>
            </p:cNvPr>
            <p:cNvCxnSpPr>
              <a:cxnSpLocks/>
              <a:stCxn id="15" idx="3"/>
              <a:endCxn id="19" idx="1"/>
            </p:cNvCxnSpPr>
            <p:nvPr/>
          </p:nvCxnSpPr>
          <p:spPr bwMode="gray">
            <a:xfrm flipV="1">
              <a:off x="4142316" y="2876037"/>
              <a:ext cx="4328874" cy="9055"/>
            </a:xfrm>
            <a:prstGeom prst="line">
              <a:avLst/>
            </a:prstGeom>
            <a:ln w="50800">
              <a:gradFill flip="none" rotWithShape="1">
                <a:gsLst>
                  <a:gs pos="0">
                    <a:schemeClr val="bg2">
                      <a:alpha val="95000"/>
                    </a:schemeClr>
                  </a:gs>
                  <a:gs pos="100000">
                    <a:schemeClr val="tx2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hteck: abgerundete Ecken 108">
              <a:extLst>
                <a:ext uri="{FF2B5EF4-FFF2-40B4-BE49-F238E27FC236}">
                  <a16:creationId xmlns:a16="http://schemas.microsoft.com/office/drawing/2014/main" id="{AE6E2632-911C-2D42-540F-5A75A3A6AC19}"/>
                </a:ext>
              </a:extLst>
            </p:cNvPr>
            <p:cNvSpPr/>
            <p:nvPr/>
          </p:nvSpPr>
          <p:spPr bwMode="gray">
            <a:xfrm>
              <a:off x="8471190" y="2426562"/>
              <a:ext cx="2880000" cy="898950"/>
            </a:xfrm>
            <a:prstGeom prst="roundRect">
              <a:avLst/>
            </a:prstGeom>
            <a:solidFill>
              <a:schemeClr val="tx2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solidFill>
                    <a:schemeClr val="bg1"/>
                  </a:solidFill>
                </a:rPr>
                <a:t>detection of small objects or fine patterns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solidFill>
                    <a:schemeClr val="bg1"/>
                  </a:solidFill>
                </a:rPr>
                <a:t>accurate localization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solidFill>
                    <a:schemeClr val="bg1"/>
                  </a:solidFill>
                </a:rPr>
                <a:t>reliable collision avoidance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60D80C0-826C-0F93-A554-2BBE94308F98}"/>
              </a:ext>
            </a:extLst>
          </p:cNvPr>
          <p:cNvGrpSpPr/>
          <p:nvPr/>
        </p:nvGrpSpPr>
        <p:grpSpPr>
          <a:xfrm>
            <a:off x="1621568" y="3362646"/>
            <a:ext cx="9838594" cy="908005"/>
            <a:chOff x="1512596" y="2426562"/>
            <a:chExt cx="9838594" cy="908005"/>
          </a:xfrm>
        </p:grpSpPr>
        <p:sp>
          <p:nvSpPr>
            <p:cNvPr id="44" name="Rechteck: abgerundete Ecken 108">
              <a:extLst>
                <a:ext uri="{FF2B5EF4-FFF2-40B4-BE49-F238E27FC236}">
                  <a16:creationId xmlns:a16="http://schemas.microsoft.com/office/drawing/2014/main" id="{CBDDFC3D-CFD9-A4B6-FE82-A867EADE46E7}"/>
                </a:ext>
              </a:extLst>
            </p:cNvPr>
            <p:cNvSpPr/>
            <p:nvPr/>
          </p:nvSpPr>
          <p:spPr bwMode="gray">
            <a:xfrm>
              <a:off x="1512596" y="2435617"/>
              <a:ext cx="2629720" cy="898950"/>
            </a:xfrm>
            <a:prstGeom prst="roundRect">
              <a:avLst/>
            </a:prstGeom>
            <a:solidFill>
              <a:schemeClr val="bg2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Rapid data output and time synchronization</a:t>
              </a:r>
            </a:p>
            <a:p>
              <a:r>
                <a:rPr lang="en-US" sz="1000" dirty="0">
                  <a:solidFill>
                    <a:schemeClr val="bg1"/>
                  </a:solidFill>
                </a:rPr>
                <a:t>Up to 50 Hz | segmented Data output | NTP / PTP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9E3EC82-1B47-7A8F-0B98-69B4B62A0A75}"/>
                </a:ext>
              </a:extLst>
            </p:cNvPr>
            <p:cNvCxnSpPr>
              <a:cxnSpLocks/>
              <a:stCxn id="44" idx="3"/>
              <a:endCxn id="46" idx="1"/>
            </p:cNvCxnSpPr>
            <p:nvPr/>
          </p:nvCxnSpPr>
          <p:spPr bwMode="gray">
            <a:xfrm flipV="1">
              <a:off x="4142316" y="2876037"/>
              <a:ext cx="4328874" cy="9055"/>
            </a:xfrm>
            <a:prstGeom prst="line">
              <a:avLst/>
            </a:prstGeom>
            <a:ln w="50800">
              <a:gradFill flip="none" rotWithShape="1">
                <a:gsLst>
                  <a:gs pos="0">
                    <a:schemeClr val="bg2">
                      <a:alpha val="95000"/>
                    </a:schemeClr>
                  </a:gs>
                  <a:gs pos="100000">
                    <a:schemeClr val="tx2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hteck: abgerundete Ecken 108">
              <a:extLst>
                <a:ext uri="{FF2B5EF4-FFF2-40B4-BE49-F238E27FC236}">
                  <a16:creationId xmlns:a16="http://schemas.microsoft.com/office/drawing/2014/main" id="{10F32178-C663-3415-72A6-4424058159AB}"/>
                </a:ext>
              </a:extLst>
            </p:cNvPr>
            <p:cNvSpPr/>
            <p:nvPr/>
          </p:nvSpPr>
          <p:spPr bwMode="gray">
            <a:xfrm>
              <a:off x="8471190" y="2426562"/>
              <a:ext cx="2880000" cy="898950"/>
            </a:xfrm>
            <a:prstGeom prst="roundRect">
              <a:avLst/>
            </a:prstGeom>
            <a:solidFill>
              <a:schemeClr val="tx2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solidFill>
                    <a:schemeClr val="bg1"/>
                  </a:solidFill>
                </a:rPr>
                <a:t>optimized latencies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solidFill>
                    <a:schemeClr val="bg1"/>
                  </a:solidFill>
                </a:rPr>
                <a:t>high data quality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solidFill>
                    <a:schemeClr val="bg1"/>
                  </a:solidFill>
                </a:rPr>
                <a:t>reduces time blurring effects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CBFCDA7-2F39-6B95-B960-8B6230A192B2}"/>
              </a:ext>
            </a:extLst>
          </p:cNvPr>
          <p:cNvGrpSpPr/>
          <p:nvPr/>
        </p:nvGrpSpPr>
        <p:grpSpPr>
          <a:xfrm>
            <a:off x="1621568" y="5350748"/>
            <a:ext cx="9838594" cy="908005"/>
            <a:chOff x="1512596" y="2426562"/>
            <a:chExt cx="9838594" cy="908005"/>
          </a:xfrm>
        </p:grpSpPr>
        <p:sp>
          <p:nvSpPr>
            <p:cNvPr id="48" name="Rechteck: abgerundete Ecken 108">
              <a:extLst>
                <a:ext uri="{FF2B5EF4-FFF2-40B4-BE49-F238E27FC236}">
                  <a16:creationId xmlns:a16="http://schemas.microsoft.com/office/drawing/2014/main" id="{9094CA9C-920C-1EFF-8062-B40DB7D3ADF9}"/>
                </a:ext>
              </a:extLst>
            </p:cNvPr>
            <p:cNvSpPr/>
            <p:nvPr/>
          </p:nvSpPr>
          <p:spPr bwMode="gray">
            <a:xfrm>
              <a:off x="1512596" y="2435617"/>
              <a:ext cx="2629720" cy="898950"/>
            </a:xfrm>
            <a:prstGeom prst="roundRect">
              <a:avLst/>
            </a:prstGeom>
            <a:solidFill>
              <a:schemeClr val="bg2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HDDM+ multi pulse technology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DFB9222-9963-E99E-A22D-E499294A7FF8}"/>
                </a:ext>
              </a:extLst>
            </p:cNvPr>
            <p:cNvCxnSpPr>
              <a:cxnSpLocks/>
              <a:stCxn id="48" idx="3"/>
              <a:endCxn id="50" idx="1"/>
            </p:cNvCxnSpPr>
            <p:nvPr/>
          </p:nvCxnSpPr>
          <p:spPr bwMode="gray">
            <a:xfrm flipV="1">
              <a:off x="4142316" y="2876037"/>
              <a:ext cx="4328874" cy="9055"/>
            </a:xfrm>
            <a:prstGeom prst="line">
              <a:avLst/>
            </a:prstGeom>
            <a:ln w="50800">
              <a:gradFill flip="none" rotWithShape="1">
                <a:gsLst>
                  <a:gs pos="0">
                    <a:schemeClr val="bg2">
                      <a:alpha val="95000"/>
                    </a:schemeClr>
                  </a:gs>
                  <a:gs pos="100000">
                    <a:schemeClr val="tx2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hteck: abgerundete Ecken 108">
              <a:extLst>
                <a:ext uri="{FF2B5EF4-FFF2-40B4-BE49-F238E27FC236}">
                  <a16:creationId xmlns:a16="http://schemas.microsoft.com/office/drawing/2014/main" id="{5C2C50B0-BC58-8FC0-CDF0-45B0AD852E90}"/>
                </a:ext>
              </a:extLst>
            </p:cNvPr>
            <p:cNvSpPr/>
            <p:nvPr/>
          </p:nvSpPr>
          <p:spPr bwMode="gray">
            <a:xfrm>
              <a:off x="8471190" y="2426562"/>
              <a:ext cx="2880000" cy="898950"/>
            </a:xfrm>
            <a:prstGeom prst="roundRect">
              <a:avLst/>
            </a:prstGeom>
            <a:solidFill>
              <a:schemeClr val="tx2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solidFill>
                    <a:schemeClr val="bg1"/>
                  </a:solidFill>
                </a:rPr>
                <a:t>gap-free scanning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solidFill>
                    <a:schemeClr val="bg1"/>
                  </a:solidFill>
                </a:rPr>
                <a:t>mutual interference resistance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solidFill>
                    <a:schemeClr val="bg1"/>
                  </a:solidFill>
                </a:rPr>
                <a:t>Eases usage in large mobile robot fleets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9EAB1AC-CF1C-983B-8E72-F80CA0FD82D3}"/>
              </a:ext>
            </a:extLst>
          </p:cNvPr>
          <p:cNvGrpSpPr/>
          <p:nvPr/>
        </p:nvGrpSpPr>
        <p:grpSpPr>
          <a:xfrm>
            <a:off x="1621568" y="4356697"/>
            <a:ext cx="9838594" cy="908005"/>
            <a:chOff x="1512596" y="2426562"/>
            <a:chExt cx="9838594" cy="908005"/>
          </a:xfrm>
        </p:grpSpPr>
        <p:sp>
          <p:nvSpPr>
            <p:cNvPr id="52" name="Rechteck: abgerundete Ecken 108">
              <a:extLst>
                <a:ext uri="{FF2B5EF4-FFF2-40B4-BE49-F238E27FC236}">
                  <a16:creationId xmlns:a16="http://schemas.microsoft.com/office/drawing/2014/main" id="{7FCFA9BF-BC90-A09B-B4A7-6E022A252E15}"/>
                </a:ext>
              </a:extLst>
            </p:cNvPr>
            <p:cNvSpPr/>
            <p:nvPr/>
          </p:nvSpPr>
          <p:spPr bwMode="gray">
            <a:xfrm>
              <a:off x="1512596" y="2435617"/>
              <a:ext cx="2629720" cy="898950"/>
            </a:xfrm>
            <a:prstGeom prst="roundRect">
              <a:avLst/>
            </a:prstGeom>
            <a:solidFill>
              <a:schemeClr val="bg2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Dynamic Sensing Profiles</a:t>
              </a:r>
            </a:p>
            <a:p>
              <a:r>
                <a:rPr lang="en-US" sz="1000" dirty="0">
                  <a:solidFill>
                    <a:schemeClr val="bg1"/>
                  </a:solidFill>
                </a:rPr>
                <a:t>Adaptation of the measuring core parameters 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9FDA622-A0A1-379F-BA74-1E236CB93480}"/>
                </a:ext>
              </a:extLst>
            </p:cNvPr>
            <p:cNvCxnSpPr>
              <a:cxnSpLocks/>
              <a:stCxn id="52" idx="3"/>
              <a:endCxn id="54" idx="1"/>
            </p:cNvCxnSpPr>
            <p:nvPr/>
          </p:nvCxnSpPr>
          <p:spPr bwMode="gray">
            <a:xfrm flipV="1">
              <a:off x="4142316" y="2876037"/>
              <a:ext cx="4328874" cy="9055"/>
            </a:xfrm>
            <a:prstGeom prst="line">
              <a:avLst/>
            </a:prstGeom>
            <a:ln w="50800">
              <a:gradFill flip="none" rotWithShape="1">
                <a:gsLst>
                  <a:gs pos="0">
                    <a:schemeClr val="bg2">
                      <a:alpha val="95000"/>
                    </a:schemeClr>
                  </a:gs>
                  <a:gs pos="100000">
                    <a:schemeClr val="tx2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hteck: abgerundete Ecken 108">
              <a:extLst>
                <a:ext uri="{FF2B5EF4-FFF2-40B4-BE49-F238E27FC236}">
                  <a16:creationId xmlns:a16="http://schemas.microsoft.com/office/drawing/2014/main" id="{E41E56FF-9A4E-2AFC-E36A-558E5B61E739}"/>
                </a:ext>
              </a:extLst>
            </p:cNvPr>
            <p:cNvSpPr/>
            <p:nvPr/>
          </p:nvSpPr>
          <p:spPr bwMode="gray">
            <a:xfrm>
              <a:off x="8471190" y="2426562"/>
              <a:ext cx="2880000" cy="898950"/>
            </a:xfrm>
            <a:prstGeom prst="roundRect">
              <a:avLst/>
            </a:prstGeom>
            <a:solidFill>
              <a:schemeClr val="tx2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solidFill>
                    <a:schemeClr val="bg1"/>
                  </a:solidFill>
                </a:rPr>
                <a:t>dynamic adaption to changing requirements of sub-tasks within one application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233A231-2C44-D4E9-388D-B4E689AA6C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picoScan100 | 2D LiDAR sensors | Dynamic Ranging | Autonomous Perception</a:t>
            </a:r>
            <a:endParaRPr lang="en-US" noProof="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EA96B5D-3E6E-33AA-93B0-5D9BDD18C9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6D7710-438E-4161-93C9-3F9A4222BCCB}" type="slidenum">
              <a:rPr lang="en-US" noProof="0" smtClean="0"/>
              <a:pPr/>
              <a:t>10</a:t>
            </a:fld>
            <a:endParaRPr lang="en-US" noProof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3969B5B-4E5C-BCFB-3106-A57672D135E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8F8F8">
              <a:alpha val="80000"/>
            </a:srgbClr>
          </a:solidFill>
        </p:spPr>
        <p:txBody>
          <a:bodyPr/>
          <a:lstStyle/>
          <a:p>
            <a:r>
              <a:rPr lang="en-US" dirty="0"/>
              <a:t>FEATURES AND BENEFITS</a:t>
            </a:r>
            <a:endParaRPr lang="de-DE" dirty="0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908F9234-D84E-D886-AC8C-58C3B602D1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rgbClr val="F8F8F8">
              <a:alpha val="80000"/>
            </a:srgbClr>
          </a:solidFill>
        </p:spPr>
        <p:txBody>
          <a:bodyPr/>
          <a:lstStyle/>
          <a:p>
            <a:r>
              <a:rPr lang="en-US" dirty="0"/>
              <a:t>Measurement data streaming for mobile platforms</a:t>
            </a:r>
          </a:p>
        </p:txBody>
      </p:sp>
      <p:grpSp>
        <p:nvGrpSpPr>
          <p:cNvPr id="22" name="Gruppieren 80">
            <a:extLst>
              <a:ext uri="{FF2B5EF4-FFF2-40B4-BE49-F238E27FC236}">
                <a16:creationId xmlns:a16="http://schemas.microsoft.com/office/drawing/2014/main" id="{0A1F5DFB-F2B9-62BF-B956-3A8056302AE0}"/>
              </a:ext>
            </a:extLst>
          </p:cNvPr>
          <p:cNvGrpSpPr>
            <a:grpSpLocks noChangeAspect="1"/>
          </p:cNvGrpSpPr>
          <p:nvPr/>
        </p:nvGrpSpPr>
        <p:grpSpPr>
          <a:xfrm>
            <a:off x="802915" y="4463258"/>
            <a:ext cx="684000" cy="684000"/>
            <a:chOff x="1991544" y="2389935"/>
            <a:chExt cx="1625397" cy="1625397"/>
          </a:xfrm>
        </p:grpSpPr>
        <p:grpSp>
          <p:nvGrpSpPr>
            <p:cNvPr id="23" name="Gruppieren 81">
              <a:extLst>
                <a:ext uri="{FF2B5EF4-FFF2-40B4-BE49-F238E27FC236}">
                  <a16:creationId xmlns:a16="http://schemas.microsoft.com/office/drawing/2014/main" id="{05848501-14D3-D61B-89CE-4872B27C6E20}"/>
                </a:ext>
              </a:extLst>
            </p:cNvPr>
            <p:cNvGrpSpPr/>
            <p:nvPr/>
          </p:nvGrpSpPr>
          <p:grpSpPr>
            <a:xfrm>
              <a:off x="1991544" y="2389935"/>
              <a:ext cx="1625397" cy="1625397"/>
              <a:chOff x="5283301" y="2616301"/>
              <a:chExt cx="1625397" cy="1625397"/>
            </a:xfrm>
          </p:grpSpPr>
          <p:pic>
            <p:nvPicPr>
              <p:cNvPr id="27" name="Grafik 85">
                <a:extLst>
                  <a:ext uri="{FF2B5EF4-FFF2-40B4-BE49-F238E27FC236}">
                    <a16:creationId xmlns:a16="http://schemas.microsoft.com/office/drawing/2014/main" id="{E7DE9648-D7A3-AEAB-F45C-83D3FA70DC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83301" y="2616301"/>
                <a:ext cx="1625397" cy="1625397"/>
              </a:xfrm>
              <a:prstGeom prst="rect">
                <a:avLst/>
              </a:prstGeom>
            </p:spPr>
          </p:pic>
          <p:grpSp>
            <p:nvGrpSpPr>
              <p:cNvPr id="28" name="Gruppieren 86">
                <a:extLst>
                  <a:ext uri="{FF2B5EF4-FFF2-40B4-BE49-F238E27FC236}">
                    <a16:creationId xmlns:a16="http://schemas.microsoft.com/office/drawing/2014/main" id="{46B5AA75-99A8-C117-A395-A7E49756036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312025" y="3283561"/>
                <a:ext cx="251395" cy="252000"/>
                <a:chOff x="7483986" y="1923374"/>
                <a:chExt cx="844262" cy="846298"/>
              </a:xfrm>
            </p:grpSpPr>
            <p:sp>
              <p:nvSpPr>
                <p:cNvPr id="33" name="Freihandform: Form 469">
                  <a:extLst>
                    <a:ext uri="{FF2B5EF4-FFF2-40B4-BE49-F238E27FC236}">
                      <a16:creationId xmlns:a16="http://schemas.microsoft.com/office/drawing/2014/main" id="{80FE6D5C-2E8B-A1EC-C872-76D7114EB835}"/>
                    </a:ext>
                  </a:extLst>
                </p:cNvPr>
                <p:cNvSpPr/>
                <p:nvPr/>
              </p:nvSpPr>
              <p:spPr bwMode="gray">
                <a:xfrm>
                  <a:off x="7483986" y="1926749"/>
                  <a:ext cx="124182" cy="124180"/>
                </a:xfrm>
                <a:custGeom>
                  <a:avLst/>
                  <a:gdLst>
                    <a:gd name="connsiteX0" fmla="*/ 253079 w 504825"/>
                    <a:gd name="connsiteY0" fmla="*/ 506254 h 504825"/>
                    <a:gd name="connsiteX1" fmla="*/ 506159 w 504825"/>
                    <a:gd name="connsiteY1" fmla="*/ 253175 h 504825"/>
                    <a:gd name="connsiteX2" fmla="*/ 253079 w 504825"/>
                    <a:gd name="connsiteY2" fmla="*/ 0 h 504825"/>
                    <a:gd name="connsiteX3" fmla="*/ 0 w 504825"/>
                    <a:gd name="connsiteY3" fmla="*/ 253079 h 504825"/>
                    <a:gd name="connsiteX4" fmla="*/ 253079 w 504825"/>
                    <a:gd name="connsiteY4" fmla="*/ 506254 h 50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4825" h="504825">
                      <a:moveTo>
                        <a:pt x="253079" y="506254"/>
                      </a:moveTo>
                      <a:cubicBezTo>
                        <a:pt x="392811" y="506254"/>
                        <a:pt x="506159" y="392906"/>
                        <a:pt x="506159" y="253175"/>
                      </a:cubicBezTo>
                      <a:cubicBezTo>
                        <a:pt x="506159" y="113443"/>
                        <a:pt x="392811" y="0"/>
                        <a:pt x="253079" y="0"/>
                      </a:cubicBezTo>
                      <a:cubicBezTo>
                        <a:pt x="113347" y="0"/>
                        <a:pt x="0" y="113348"/>
                        <a:pt x="0" y="253079"/>
                      </a:cubicBezTo>
                      <a:cubicBezTo>
                        <a:pt x="0" y="392811"/>
                        <a:pt x="113252" y="506254"/>
                        <a:pt x="253079" y="506254"/>
                      </a:cubicBezTo>
                    </a:path>
                  </a:pathLst>
                </a:custGeom>
                <a:solidFill>
                  <a:schemeClr val="accent2">
                    <a:alpha val="6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de-DE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4" name="Freihandform: Form 469">
                  <a:extLst>
                    <a:ext uri="{FF2B5EF4-FFF2-40B4-BE49-F238E27FC236}">
                      <a16:creationId xmlns:a16="http://schemas.microsoft.com/office/drawing/2014/main" id="{9B9797A1-4BA3-F573-4538-6671BE4F1176}"/>
                    </a:ext>
                  </a:extLst>
                </p:cNvPr>
                <p:cNvSpPr/>
                <p:nvPr/>
              </p:nvSpPr>
              <p:spPr bwMode="gray">
                <a:xfrm>
                  <a:off x="8204066" y="1923374"/>
                  <a:ext cx="124182" cy="124180"/>
                </a:xfrm>
                <a:custGeom>
                  <a:avLst/>
                  <a:gdLst>
                    <a:gd name="connsiteX0" fmla="*/ 253079 w 504825"/>
                    <a:gd name="connsiteY0" fmla="*/ 506254 h 504825"/>
                    <a:gd name="connsiteX1" fmla="*/ 506159 w 504825"/>
                    <a:gd name="connsiteY1" fmla="*/ 253175 h 504825"/>
                    <a:gd name="connsiteX2" fmla="*/ 253079 w 504825"/>
                    <a:gd name="connsiteY2" fmla="*/ 0 h 504825"/>
                    <a:gd name="connsiteX3" fmla="*/ 0 w 504825"/>
                    <a:gd name="connsiteY3" fmla="*/ 253079 h 504825"/>
                    <a:gd name="connsiteX4" fmla="*/ 253079 w 504825"/>
                    <a:gd name="connsiteY4" fmla="*/ 506254 h 50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4825" h="504825">
                      <a:moveTo>
                        <a:pt x="253079" y="506254"/>
                      </a:moveTo>
                      <a:cubicBezTo>
                        <a:pt x="392811" y="506254"/>
                        <a:pt x="506159" y="392906"/>
                        <a:pt x="506159" y="253175"/>
                      </a:cubicBezTo>
                      <a:cubicBezTo>
                        <a:pt x="506159" y="113443"/>
                        <a:pt x="392811" y="0"/>
                        <a:pt x="253079" y="0"/>
                      </a:cubicBezTo>
                      <a:cubicBezTo>
                        <a:pt x="113347" y="0"/>
                        <a:pt x="0" y="113348"/>
                        <a:pt x="0" y="253079"/>
                      </a:cubicBezTo>
                      <a:cubicBezTo>
                        <a:pt x="0" y="392811"/>
                        <a:pt x="113252" y="506254"/>
                        <a:pt x="253079" y="506254"/>
                      </a:cubicBezTo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de-DE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5" name="Freihandform: Form 469">
                  <a:extLst>
                    <a:ext uri="{FF2B5EF4-FFF2-40B4-BE49-F238E27FC236}">
                      <a16:creationId xmlns:a16="http://schemas.microsoft.com/office/drawing/2014/main" id="{DDA37D59-E4F1-2923-569F-4410F0B5EAA9}"/>
                    </a:ext>
                  </a:extLst>
                </p:cNvPr>
                <p:cNvSpPr/>
                <p:nvPr/>
              </p:nvSpPr>
              <p:spPr bwMode="gray">
                <a:xfrm>
                  <a:off x="7483986" y="2290778"/>
                  <a:ext cx="124182" cy="124180"/>
                </a:xfrm>
                <a:custGeom>
                  <a:avLst/>
                  <a:gdLst>
                    <a:gd name="connsiteX0" fmla="*/ 253079 w 504825"/>
                    <a:gd name="connsiteY0" fmla="*/ 506254 h 504825"/>
                    <a:gd name="connsiteX1" fmla="*/ 506159 w 504825"/>
                    <a:gd name="connsiteY1" fmla="*/ 253175 h 504825"/>
                    <a:gd name="connsiteX2" fmla="*/ 253079 w 504825"/>
                    <a:gd name="connsiteY2" fmla="*/ 0 h 504825"/>
                    <a:gd name="connsiteX3" fmla="*/ 0 w 504825"/>
                    <a:gd name="connsiteY3" fmla="*/ 253079 h 504825"/>
                    <a:gd name="connsiteX4" fmla="*/ 253079 w 504825"/>
                    <a:gd name="connsiteY4" fmla="*/ 506254 h 50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4825" h="504825">
                      <a:moveTo>
                        <a:pt x="253079" y="506254"/>
                      </a:moveTo>
                      <a:cubicBezTo>
                        <a:pt x="392811" y="506254"/>
                        <a:pt x="506159" y="392906"/>
                        <a:pt x="506159" y="253175"/>
                      </a:cubicBezTo>
                      <a:cubicBezTo>
                        <a:pt x="506159" y="113443"/>
                        <a:pt x="392811" y="0"/>
                        <a:pt x="253079" y="0"/>
                      </a:cubicBezTo>
                      <a:cubicBezTo>
                        <a:pt x="113347" y="0"/>
                        <a:pt x="0" y="113348"/>
                        <a:pt x="0" y="253079"/>
                      </a:cubicBezTo>
                      <a:cubicBezTo>
                        <a:pt x="0" y="392811"/>
                        <a:pt x="113252" y="506254"/>
                        <a:pt x="253079" y="506254"/>
                      </a:cubicBezTo>
                    </a:path>
                  </a:pathLst>
                </a:custGeom>
                <a:solidFill>
                  <a:schemeClr val="accent2">
                    <a:alpha val="6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de-DE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6" name="Freihandform: Form 469">
                  <a:extLst>
                    <a:ext uri="{FF2B5EF4-FFF2-40B4-BE49-F238E27FC236}">
                      <a16:creationId xmlns:a16="http://schemas.microsoft.com/office/drawing/2014/main" id="{96ED7F09-5404-6516-D047-59B497DDF1D1}"/>
                    </a:ext>
                  </a:extLst>
                </p:cNvPr>
                <p:cNvSpPr/>
                <p:nvPr/>
              </p:nvSpPr>
              <p:spPr bwMode="gray">
                <a:xfrm>
                  <a:off x="8204066" y="2290778"/>
                  <a:ext cx="124182" cy="124180"/>
                </a:xfrm>
                <a:custGeom>
                  <a:avLst/>
                  <a:gdLst>
                    <a:gd name="connsiteX0" fmla="*/ 253079 w 504825"/>
                    <a:gd name="connsiteY0" fmla="*/ 506254 h 504825"/>
                    <a:gd name="connsiteX1" fmla="*/ 506159 w 504825"/>
                    <a:gd name="connsiteY1" fmla="*/ 253175 h 504825"/>
                    <a:gd name="connsiteX2" fmla="*/ 253079 w 504825"/>
                    <a:gd name="connsiteY2" fmla="*/ 0 h 504825"/>
                    <a:gd name="connsiteX3" fmla="*/ 0 w 504825"/>
                    <a:gd name="connsiteY3" fmla="*/ 253079 h 504825"/>
                    <a:gd name="connsiteX4" fmla="*/ 253079 w 504825"/>
                    <a:gd name="connsiteY4" fmla="*/ 506254 h 50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4825" h="504825">
                      <a:moveTo>
                        <a:pt x="253079" y="506254"/>
                      </a:moveTo>
                      <a:cubicBezTo>
                        <a:pt x="392811" y="506254"/>
                        <a:pt x="506159" y="392906"/>
                        <a:pt x="506159" y="253175"/>
                      </a:cubicBezTo>
                      <a:cubicBezTo>
                        <a:pt x="506159" y="113443"/>
                        <a:pt x="392811" y="0"/>
                        <a:pt x="253079" y="0"/>
                      </a:cubicBezTo>
                      <a:cubicBezTo>
                        <a:pt x="113347" y="0"/>
                        <a:pt x="0" y="113348"/>
                        <a:pt x="0" y="253079"/>
                      </a:cubicBezTo>
                      <a:cubicBezTo>
                        <a:pt x="0" y="392811"/>
                        <a:pt x="113252" y="506254"/>
                        <a:pt x="253079" y="506254"/>
                      </a:cubicBezTo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de-DE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7" name="Freihandform: Form 469">
                  <a:extLst>
                    <a:ext uri="{FF2B5EF4-FFF2-40B4-BE49-F238E27FC236}">
                      <a16:creationId xmlns:a16="http://schemas.microsoft.com/office/drawing/2014/main" id="{3BF9E370-CEF3-9F8F-6A65-46A5A53F7857}"/>
                    </a:ext>
                  </a:extLst>
                </p:cNvPr>
                <p:cNvSpPr/>
                <p:nvPr/>
              </p:nvSpPr>
              <p:spPr bwMode="gray">
                <a:xfrm>
                  <a:off x="7844026" y="2290778"/>
                  <a:ext cx="124182" cy="124180"/>
                </a:xfrm>
                <a:custGeom>
                  <a:avLst/>
                  <a:gdLst>
                    <a:gd name="connsiteX0" fmla="*/ 253079 w 504825"/>
                    <a:gd name="connsiteY0" fmla="*/ 506254 h 504825"/>
                    <a:gd name="connsiteX1" fmla="*/ 506159 w 504825"/>
                    <a:gd name="connsiteY1" fmla="*/ 253175 h 504825"/>
                    <a:gd name="connsiteX2" fmla="*/ 253079 w 504825"/>
                    <a:gd name="connsiteY2" fmla="*/ 0 h 504825"/>
                    <a:gd name="connsiteX3" fmla="*/ 0 w 504825"/>
                    <a:gd name="connsiteY3" fmla="*/ 253079 h 504825"/>
                    <a:gd name="connsiteX4" fmla="*/ 253079 w 504825"/>
                    <a:gd name="connsiteY4" fmla="*/ 506254 h 50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4825" h="504825">
                      <a:moveTo>
                        <a:pt x="253079" y="506254"/>
                      </a:moveTo>
                      <a:cubicBezTo>
                        <a:pt x="392811" y="506254"/>
                        <a:pt x="506159" y="392906"/>
                        <a:pt x="506159" y="253175"/>
                      </a:cubicBezTo>
                      <a:cubicBezTo>
                        <a:pt x="506159" y="113443"/>
                        <a:pt x="392811" y="0"/>
                        <a:pt x="253079" y="0"/>
                      </a:cubicBezTo>
                      <a:cubicBezTo>
                        <a:pt x="113347" y="0"/>
                        <a:pt x="0" y="113348"/>
                        <a:pt x="0" y="253079"/>
                      </a:cubicBezTo>
                      <a:cubicBezTo>
                        <a:pt x="0" y="392811"/>
                        <a:pt x="113252" y="506254"/>
                        <a:pt x="253079" y="506254"/>
                      </a:cubicBezTo>
                    </a:path>
                  </a:pathLst>
                </a:custGeom>
                <a:solidFill>
                  <a:schemeClr val="accent2">
                    <a:alpha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de-DE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8" name="Freihandform: Form 469">
                  <a:extLst>
                    <a:ext uri="{FF2B5EF4-FFF2-40B4-BE49-F238E27FC236}">
                      <a16:creationId xmlns:a16="http://schemas.microsoft.com/office/drawing/2014/main" id="{3EE42578-192A-C368-C0A4-0201C3EE37BA}"/>
                    </a:ext>
                  </a:extLst>
                </p:cNvPr>
                <p:cNvSpPr/>
                <p:nvPr/>
              </p:nvSpPr>
              <p:spPr bwMode="gray">
                <a:xfrm>
                  <a:off x="7483986" y="2645492"/>
                  <a:ext cx="124182" cy="124180"/>
                </a:xfrm>
                <a:custGeom>
                  <a:avLst/>
                  <a:gdLst>
                    <a:gd name="connsiteX0" fmla="*/ 253079 w 504825"/>
                    <a:gd name="connsiteY0" fmla="*/ 506254 h 504825"/>
                    <a:gd name="connsiteX1" fmla="*/ 506159 w 504825"/>
                    <a:gd name="connsiteY1" fmla="*/ 253175 h 504825"/>
                    <a:gd name="connsiteX2" fmla="*/ 253079 w 504825"/>
                    <a:gd name="connsiteY2" fmla="*/ 0 h 504825"/>
                    <a:gd name="connsiteX3" fmla="*/ 0 w 504825"/>
                    <a:gd name="connsiteY3" fmla="*/ 253079 h 504825"/>
                    <a:gd name="connsiteX4" fmla="*/ 253079 w 504825"/>
                    <a:gd name="connsiteY4" fmla="*/ 506254 h 50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4825" h="504825">
                      <a:moveTo>
                        <a:pt x="253079" y="506254"/>
                      </a:moveTo>
                      <a:cubicBezTo>
                        <a:pt x="392811" y="506254"/>
                        <a:pt x="506159" y="392906"/>
                        <a:pt x="506159" y="253175"/>
                      </a:cubicBezTo>
                      <a:cubicBezTo>
                        <a:pt x="506159" y="113443"/>
                        <a:pt x="392811" y="0"/>
                        <a:pt x="253079" y="0"/>
                      </a:cubicBezTo>
                      <a:cubicBezTo>
                        <a:pt x="113347" y="0"/>
                        <a:pt x="0" y="113348"/>
                        <a:pt x="0" y="253079"/>
                      </a:cubicBezTo>
                      <a:cubicBezTo>
                        <a:pt x="0" y="392811"/>
                        <a:pt x="113252" y="506254"/>
                        <a:pt x="253079" y="506254"/>
                      </a:cubicBezTo>
                    </a:path>
                  </a:pathLst>
                </a:custGeom>
                <a:solidFill>
                  <a:schemeClr val="bg2">
                    <a:alpha val="6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de-DE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9" name="Freihandform: Form 469">
                  <a:extLst>
                    <a:ext uri="{FF2B5EF4-FFF2-40B4-BE49-F238E27FC236}">
                      <a16:creationId xmlns:a16="http://schemas.microsoft.com/office/drawing/2014/main" id="{F65D6E0E-57AF-8796-046E-022DB1408149}"/>
                    </a:ext>
                  </a:extLst>
                </p:cNvPr>
                <p:cNvSpPr/>
                <p:nvPr/>
              </p:nvSpPr>
              <p:spPr bwMode="gray">
                <a:xfrm>
                  <a:off x="8204066" y="2645492"/>
                  <a:ext cx="124182" cy="124180"/>
                </a:xfrm>
                <a:custGeom>
                  <a:avLst/>
                  <a:gdLst>
                    <a:gd name="connsiteX0" fmla="*/ 253079 w 504825"/>
                    <a:gd name="connsiteY0" fmla="*/ 506254 h 504825"/>
                    <a:gd name="connsiteX1" fmla="*/ 506159 w 504825"/>
                    <a:gd name="connsiteY1" fmla="*/ 253175 h 504825"/>
                    <a:gd name="connsiteX2" fmla="*/ 253079 w 504825"/>
                    <a:gd name="connsiteY2" fmla="*/ 0 h 504825"/>
                    <a:gd name="connsiteX3" fmla="*/ 0 w 504825"/>
                    <a:gd name="connsiteY3" fmla="*/ 253079 h 504825"/>
                    <a:gd name="connsiteX4" fmla="*/ 253079 w 504825"/>
                    <a:gd name="connsiteY4" fmla="*/ 506254 h 50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4825" h="504825">
                      <a:moveTo>
                        <a:pt x="253079" y="506254"/>
                      </a:moveTo>
                      <a:cubicBezTo>
                        <a:pt x="392811" y="506254"/>
                        <a:pt x="506159" y="392906"/>
                        <a:pt x="506159" y="253175"/>
                      </a:cubicBezTo>
                      <a:cubicBezTo>
                        <a:pt x="506159" y="113443"/>
                        <a:pt x="392811" y="0"/>
                        <a:pt x="253079" y="0"/>
                      </a:cubicBezTo>
                      <a:cubicBezTo>
                        <a:pt x="113347" y="0"/>
                        <a:pt x="0" y="113348"/>
                        <a:pt x="0" y="253079"/>
                      </a:cubicBezTo>
                      <a:cubicBezTo>
                        <a:pt x="0" y="392811"/>
                        <a:pt x="113252" y="506254"/>
                        <a:pt x="253079" y="506254"/>
                      </a:cubicBezTo>
                    </a:path>
                  </a:pathLst>
                </a:custGeom>
                <a:solidFill>
                  <a:schemeClr val="bg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de-DE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40" name="Freihandform: Form 469">
                  <a:extLst>
                    <a:ext uri="{FF2B5EF4-FFF2-40B4-BE49-F238E27FC236}">
                      <a16:creationId xmlns:a16="http://schemas.microsoft.com/office/drawing/2014/main" id="{1C2F6969-0A45-1C32-95C3-3D1EA01B7794}"/>
                    </a:ext>
                  </a:extLst>
                </p:cNvPr>
                <p:cNvSpPr/>
                <p:nvPr/>
              </p:nvSpPr>
              <p:spPr bwMode="gray">
                <a:xfrm>
                  <a:off x="7968208" y="2635705"/>
                  <a:ext cx="124182" cy="124180"/>
                </a:xfrm>
                <a:custGeom>
                  <a:avLst/>
                  <a:gdLst>
                    <a:gd name="connsiteX0" fmla="*/ 253079 w 504825"/>
                    <a:gd name="connsiteY0" fmla="*/ 506254 h 504825"/>
                    <a:gd name="connsiteX1" fmla="*/ 506159 w 504825"/>
                    <a:gd name="connsiteY1" fmla="*/ 253175 h 504825"/>
                    <a:gd name="connsiteX2" fmla="*/ 253079 w 504825"/>
                    <a:gd name="connsiteY2" fmla="*/ 0 h 504825"/>
                    <a:gd name="connsiteX3" fmla="*/ 0 w 504825"/>
                    <a:gd name="connsiteY3" fmla="*/ 253079 h 504825"/>
                    <a:gd name="connsiteX4" fmla="*/ 253079 w 504825"/>
                    <a:gd name="connsiteY4" fmla="*/ 506254 h 50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4825" h="504825">
                      <a:moveTo>
                        <a:pt x="253079" y="506254"/>
                      </a:moveTo>
                      <a:cubicBezTo>
                        <a:pt x="392811" y="506254"/>
                        <a:pt x="506159" y="392906"/>
                        <a:pt x="506159" y="253175"/>
                      </a:cubicBezTo>
                      <a:cubicBezTo>
                        <a:pt x="506159" y="113443"/>
                        <a:pt x="392811" y="0"/>
                        <a:pt x="253079" y="0"/>
                      </a:cubicBezTo>
                      <a:cubicBezTo>
                        <a:pt x="113347" y="0"/>
                        <a:pt x="0" y="113348"/>
                        <a:pt x="0" y="253079"/>
                      </a:cubicBezTo>
                      <a:cubicBezTo>
                        <a:pt x="0" y="392811"/>
                        <a:pt x="113252" y="506254"/>
                        <a:pt x="253079" y="506254"/>
                      </a:cubicBezTo>
                    </a:path>
                  </a:pathLst>
                </a:custGeom>
                <a:solidFill>
                  <a:schemeClr val="bg2">
                    <a:alpha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de-DE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41" name="Freihandform: Form 469">
                  <a:extLst>
                    <a:ext uri="{FF2B5EF4-FFF2-40B4-BE49-F238E27FC236}">
                      <a16:creationId xmlns:a16="http://schemas.microsoft.com/office/drawing/2014/main" id="{322FF788-2197-2276-F50E-1E9CE81952D5}"/>
                    </a:ext>
                  </a:extLst>
                </p:cNvPr>
                <p:cNvSpPr/>
                <p:nvPr/>
              </p:nvSpPr>
              <p:spPr bwMode="gray">
                <a:xfrm>
                  <a:off x="7728775" y="2637365"/>
                  <a:ext cx="124182" cy="124180"/>
                </a:xfrm>
                <a:custGeom>
                  <a:avLst/>
                  <a:gdLst>
                    <a:gd name="connsiteX0" fmla="*/ 253079 w 504825"/>
                    <a:gd name="connsiteY0" fmla="*/ 506254 h 504825"/>
                    <a:gd name="connsiteX1" fmla="*/ 506159 w 504825"/>
                    <a:gd name="connsiteY1" fmla="*/ 253175 h 504825"/>
                    <a:gd name="connsiteX2" fmla="*/ 253079 w 504825"/>
                    <a:gd name="connsiteY2" fmla="*/ 0 h 504825"/>
                    <a:gd name="connsiteX3" fmla="*/ 0 w 504825"/>
                    <a:gd name="connsiteY3" fmla="*/ 253079 h 504825"/>
                    <a:gd name="connsiteX4" fmla="*/ 253079 w 504825"/>
                    <a:gd name="connsiteY4" fmla="*/ 506254 h 50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4825" h="504825">
                      <a:moveTo>
                        <a:pt x="253079" y="506254"/>
                      </a:moveTo>
                      <a:cubicBezTo>
                        <a:pt x="392811" y="506254"/>
                        <a:pt x="506159" y="392906"/>
                        <a:pt x="506159" y="253175"/>
                      </a:cubicBezTo>
                      <a:cubicBezTo>
                        <a:pt x="506159" y="113443"/>
                        <a:pt x="392811" y="0"/>
                        <a:pt x="253079" y="0"/>
                      </a:cubicBezTo>
                      <a:cubicBezTo>
                        <a:pt x="113347" y="0"/>
                        <a:pt x="0" y="113348"/>
                        <a:pt x="0" y="253079"/>
                      </a:cubicBezTo>
                      <a:cubicBezTo>
                        <a:pt x="0" y="392811"/>
                        <a:pt x="113252" y="506254"/>
                        <a:pt x="253079" y="506254"/>
                      </a:cubicBezTo>
                    </a:path>
                  </a:pathLst>
                </a:custGeom>
                <a:solidFill>
                  <a:schemeClr val="bg2">
                    <a:alpha val="7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de-DE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</p:grpSp>
          <p:grpSp>
            <p:nvGrpSpPr>
              <p:cNvPr id="29" name="Gruppieren 87">
                <a:extLst>
                  <a:ext uri="{FF2B5EF4-FFF2-40B4-BE49-F238E27FC236}">
                    <a16:creationId xmlns:a16="http://schemas.microsoft.com/office/drawing/2014/main" id="{1703063C-9E61-E86E-738F-22C5AB25E4A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660622" y="3000706"/>
                <a:ext cx="290954" cy="290876"/>
                <a:chOff x="5934258" y="3069673"/>
                <a:chExt cx="1766381" cy="1765899"/>
              </a:xfrm>
            </p:grpSpPr>
            <p:sp>
              <p:nvSpPr>
                <p:cNvPr id="30" name="Pfeil nach rechts 38">
                  <a:extLst>
                    <a:ext uri="{FF2B5EF4-FFF2-40B4-BE49-F238E27FC236}">
                      <a16:creationId xmlns:a16="http://schemas.microsoft.com/office/drawing/2014/main" id="{22F0A896-2469-CD6F-45A3-D91DEB49710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934260" y="3069673"/>
                  <a:ext cx="633774" cy="540001"/>
                </a:xfrm>
                <a:prstGeom prst="rightArrow">
                  <a:avLst>
                    <a:gd name="adj1" fmla="val 51394"/>
                    <a:gd name="adj2" fmla="val 7959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72000" rIns="72000" bIns="72000" rtlCol="0" anchor="ctr"/>
                <a:lstStyle/>
                <a:p>
                  <a:pPr algn="ctr"/>
                  <a:endParaRPr lang="de-DE" sz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Pfeil nach rechts 39">
                  <a:extLst>
                    <a:ext uri="{FF2B5EF4-FFF2-40B4-BE49-F238E27FC236}">
                      <a16:creationId xmlns:a16="http://schemas.microsoft.com/office/drawing/2014/main" id="{04F89F66-D227-7A3A-9BA8-6D47C828588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934258" y="3676588"/>
                  <a:ext cx="1078270" cy="540002"/>
                </a:xfrm>
                <a:prstGeom prst="rightArrow">
                  <a:avLst>
                    <a:gd name="adj1" fmla="val 51394"/>
                    <a:gd name="adj2" fmla="val 7959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72000" rIns="72000" bIns="72000" rtlCol="0" anchor="ctr"/>
                <a:lstStyle/>
                <a:p>
                  <a:pPr algn="ctr"/>
                  <a:endParaRPr lang="de-DE" sz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Pfeil nach rechts 40">
                  <a:extLst>
                    <a:ext uri="{FF2B5EF4-FFF2-40B4-BE49-F238E27FC236}">
                      <a16:creationId xmlns:a16="http://schemas.microsoft.com/office/drawing/2014/main" id="{84259EF5-9AF3-FF96-D230-47C4075BDA4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935451" y="4295572"/>
                  <a:ext cx="1765188" cy="540000"/>
                </a:xfrm>
                <a:prstGeom prst="rightArrow">
                  <a:avLst>
                    <a:gd name="adj1" fmla="val 51394"/>
                    <a:gd name="adj2" fmla="val 79590"/>
                  </a:avLst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72000" rIns="72000" bIns="72000" rtlCol="0" anchor="ctr"/>
                <a:lstStyle/>
                <a:p>
                  <a:pPr algn="ctr"/>
                  <a:endParaRPr lang="de-DE" sz="12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4" name="Gruppieren 82">
              <a:extLst>
                <a:ext uri="{FF2B5EF4-FFF2-40B4-BE49-F238E27FC236}">
                  <a16:creationId xmlns:a16="http://schemas.microsoft.com/office/drawing/2014/main" id="{3FE32394-98A1-6EB6-8921-BF26D395F1CB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554496" y="3431591"/>
              <a:ext cx="260433" cy="290877"/>
              <a:chOff x="5088266" y="2301716"/>
              <a:chExt cx="2019300" cy="2255330"/>
            </a:xfrm>
          </p:grpSpPr>
          <p:sp>
            <p:nvSpPr>
              <p:cNvPr id="25" name="Freihandform: Form 1035">
                <a:extLst>
                  <a:ext uri="{FF2B5EF4-FFF2-40B4-BE49-F238E27FC236}">
                    <a16:creationId xmlns:a16="http://schemas.microsoft.com/office/drawing/2014/main" id="{02BD0AD9-0E83-E74B-B7BB-AF55F01DA126}"/>
                  </a:ext>
                </a:extLst>
              </p:cNvPr>
              <p:cNvSpPr/>
              <p:nvPr/>
            </p:nvSpPr>
            <p:spPr bwMode="gray">
              <a:xfrm>
                <a:off x="5299397" y="2301716"/>
                <a:ext cx="1604924" cy="2255330"/>
              </a:xfrm>
              <a:custGeom>
                <a:avLst/>
                <a:gdLst>
                  <a:gd name="connsiteX0" fmla="*/ 719640 w 1604924"/>
                  <a:gd name="connsiteY0" fmla="*/ 2177987 h 2255330"/>
                  <a:gd name="connsiteX1" fmla="*/ 796983 w 1604924"/>
                  <a:gd name="connsiteY1" fmla="*/ 2177987 h 2255330"/>
                  <a:gd name="connsiteX2" fmla="*/ 796983 w 1604924"/>
                  <a:gd name="connsiteY2" fmla="*/ 2255330 h 2255330"/>
                  <a:gd name="connsiteX3" fmla="*/ 719640 w 1604924"/>
                  <a:gd name="connsiteY3" fmla="*/ 2255330 h 2255330"/>
                  <a:gd name="connsiteX4" fmla="*/ 719640 w 1604924"/>
                  <a:gd name="connsiteY4" fmla="*/ 2010442 h 2255330"/>
                  <a:gd name="connsiteX5" fmla="*/ 796983 w 1604924"/>
                  <a:gd name="connsiteY5" fmla="*/ 2010442 h 2255330"/>
                  <a:gd name="connsiteX6" fmla="*/ 796983 w 1604924"/>
                  <a:gd name="connsiteY6" fmla="*/ 2087785 h 2255330"/>
                  <a:gd name="connsiteX7" fmla="*/ 719640 w 1604924"/>
                  <a:gd name="connsiteY7" fmla="*/ 2087785 h 2255330"/>
                  <a:gd name="connsiteX8" fmla="*/ 719640 w 1604924"/>
                  <a:gd name="connsiteY8" fmla="*/ 1675352 h 2255330"/>
                  <a:gd name="connsiteX9" fmla="*/ 796983 w 1604924"/>
                  <a:gd name="connsiteY9" fmla="*/ 1675352 h 2255330"/>
                  <a:gd name="connsiteX10" fmla="*/ 796983 w 1604924"/>
                  <a:gd name="connsiteY10" fmla="*/ 1752695 h 2255330"/>
                  <a:gd name="connsiteX11" fmla="*/ 719640 w 1604924"/>
                  <a:gd name="connsiteY11" fmla="*/ 1752695 h 2255330"/>
                  <a:gd name="connsiteX12" fmla="*/ 719640 w 1604924"/>
                  <a:gd name="connsiteY12" fmla="*/ 1507808 h 2255330"/>
                  <a:gd name="connsiteX13" fmla="*/ 796983 w 1604924"/>
                  <a:gd name="connsiteY13" fmla="*/ 1507808 h 2255330"/>
                  <a:gd name="connsiteX14" fmla="*/ 796983 w 1604924"/>
                  <a:gd name="connsiteY14" fmla="*/ 1585151 h 2255330"/>
                  <a:gd name="connsiteX15" fmla="*/ 719640 w 1604924"/>
                  <a:gd name="connsiteY15" fmla="*/ 1585151 h 2255330"/>
                  <a:gd name="connsiteX16" fmla="*/ 719640 w 1604924"/>
                  <a:gd name="connsiteY16" fmla="*/ 1340358 h 2255330"/>
                  <a:gd name="connsiteX17" fmla="*/ 796983 w 1604924"/>
                  <a:gd name="connsiteY17" fmla="*/ 1340358 h 2255330"/>
                  <a:gd name="connsiteX18" fmla="*/ 796983 w 1604924"/>
                  <a:gd name="connsiteY18" fmla="*/ 1417701 h 2255330"/>
                  <a:gd name="connsiteX19" fmla="*/ 719640 w 1604924"/>
                  <a:gd name="connsiteY19" fmla="*/ 1417701 h 2255330"/>
                  <a:gd name="connsiteX20" fmla="*/ 719640 w 1604924"/>
                  <a:gd name="connsiteY20" fmla="*/ 1172813 h 2255330"/>
                  <a:gd name="connsiteX21" fmla="*/ 796983 w 1604924"/>
                  <a:gd name="connsiteY21" fmla="*/ 1172813 h 2255330"/>
                  <a:gd name="connsiteX22" fmla="*/ 796983 w 1604924"/>
                  <a:gd name="connsiteY22" fmla="*/ 1250156 h 2255330"/>
                  <a:gd name="connsiteX23" fmla="*/ 719640 w 1604924"/>
                  <a:gd name="connsiteY23" fmla="*/ 1250156 h 2255330"/>
                  <a:gd name="connsiteX24" fmla="*/ 1273710 w 1604924"/>
                  <a:gd name="connsiteY24" fmla="*/ 1101280 h 2255330"/>
                  <a:gd name="connsiteX25" fmla="*/ 1191414 w 1604924"/>
                  <a:gd name="connsiteY25" fmla="*/ 1196435 h 2255330"/>
                  <a:gd name="connsiteX26" fmla="*/ 1600322 w 1604924"/>
                  <a:gd name="connsiteY26" fmla="*/ 1365218 h 2255330"/>
                  <a:gd name="connsiteX27" fmla="*/ 887757 w 1604924"/>
                  <a:gd name="connsiteY27" fmla="*/ 1896808 h 2255330"/>
                  <a:gd name="connsiteX28" fmla="*/ 796983 w 1604924"/>
                  <a:gd name="connsiteY28" fmla="*/ 1917294 h 2255330"/>
                  <a:gd name="connsiteX29" fmla="*/ 796983 w 1604924"/>
                  <a:gd name="connsiteY29" fmla="*/ 1920240 h 2255330"/>
                  <a:gd name="connsiteX30" fmla="*/ 783929 w 1604924"/>
                  <a:gd name="connsiteY30" fmla="*/ 1920240 h 2255330"/>
                  <a:gd name="connsiteX31" fmla="*/ 725204 w 1604924"/>
                  <a:gd name="connsiteY31" fmla="*/ 1933493 h 2255330"/>
                  <a:gd name="connsiteX32" fmla="*/ 4599 w 1604924"/>
                  <a:gd name="connsiteY32" fmla="*/ 1793271 h 2255330"/>
                  <a:gd name="connsiteX33" fmla="*/ 448083 w 1604924"/>
                  <a:gd name="connsiteY33" fmla="*/ 1354931 h 2255330"/>
                  <a:gd name="connsiteX34" fmla="*/ 448083 w 1604924"/>
                  <a:gd name="connsiteY34" fmla="*/ 1406270 h 2255330"/>
                  <a:gd name="connsiteX35" fmla="*/ 124995 w 1604924"/>
                  <a:gd name="connsiteY35" fmla="*/ 1723643 h 2255330"/>
                  <a:gd name="connsiteX36" fmla="*/ 857277 w 1604924"/>
                  <a:gd name="connsiteY36" fmla="*/ 1783270 h 2255330"/>
                  <a:gd name="connsiteX37" fmla="*/ 1461352 w 1604924"/>
                  <a:gd name="connsiteY37" fmla="*/ 1365122 h 2255330"/>
                  <a:gd name="connsiteX38" fmla="*/ 1148551 w 1604924"/>
                  <a:gd name="connsiteY38" fmla="*/ 1246060 h 2255330"/>
                  <a:gd name="connsiteX39" fmla="*/ 1086734 w 1604924"/>
                  <a:gd name="connsiteY39" fmla="*/ 1317497 h 2255330"/>
                  <a:gd name="connsiteX40" fmla="*/ 976434 w 1604924"/>
                  <a:gd name="connsiteY40" fmla="*/ 1207579 h 2255330"/>
                  <a:gd name="connsiteX41" fmla="*/ 719640 w 1604924"/>
                  <a:gd name="connsiteY41" fmla="*/ 1005269 h 2255330"/>
                  <a:gd name="connsiteX42" fmla="*/ 796983 w 1604924"/>
                  <a:gd name="connsiteY42" fmla="*/ 1005269 h 2255330"/>
                  <a:gd name="connsiteX43" fmla="*/ 796983 w 1604924"/>
                  <a:gd name="connsiteY43" fmla="*/ 1082612 h 2255330"/>
                  <a:gd name="connsiteX44" fmla="*/ 719640 w 1604924"/>
                  <a:gd name="connsiteY44" fmla="*/ 1082612 h 2255330"/>
                  <a:gd name="connsiteX45" fmla="*/ 719640 w 1604924"/>
                  <a:gd name="connsiteY45" fmla="*/ 837724 h 2255330"/>
                  <a:gd name="connsiteX46" fmla="*/ 796983 w 1604924"/>
                  <a:gd name="connsiteY46" fmla="*/ 837724 h 2255330"/>
                  <a:gd name="connsiteX47" fmla="*/ 796983 w 1604924"/>
                  <a:gd name="connsiteY47" fmla="*/ 915067 h 2255330"/>
                  <a:gd name="connsiteX48" fmla="*/ 719640 w 1604924"/>
                  <a:gd name="connsiteY48" fmla="*/ 915067 h 2255330"/>
                  <a:gd name="connsiteX49" fmla="*/ 719640 w 1604924"/>
                  <a:gd name="connsiteY49" fmla="*/ 670179 h 2255330"/>
                  <a:gd name="connsiteX50" fmla="*/ 796983 w 1604924"/>
                  <a:gd name="connsiteY50" fmla="*/ 670179 h 2255330"/>
                  <a:gd name="connsiteX51" fmla="*/ 796983 w 1604924"/>
                  <a:gd name="connsiteY51" fmla="*/ 747522 h 2255330"/>
                  <a:gd name="connsiteX52" fmla="*/ 719640 w 1604924"/>
                  <a:gd name="connsiteY52" fmla="*/ 747522 h 2255330"/>
                  <a:gd name="connsiteX53" fmla="*/ 719640 w 1604924"/>
                  <a:gd name="connsiteY53" fmla="*/ 502634 h 2255330"/>
                  <a:gd name="connsiteX54" fmla="*/ 796983 w 1604924"/>
                  <a:gd name="connsiteY54" fmla="*/ 502634 h 2255330"/>
                  <a:gd name="connsiteX55" fmla="*/ 796983 w 1604924"/>
                  <a:gd name="connsiteY55" fmla="*/ 579977 h 2255330"/>
                  <a:gd name="connsiteX56" fmla="*/ 719640 w 1604924"/>
                  <a:gd name="connsiteY56" fmla="*/ 579977 h 2255330"/>
                  <a:gd name="connsiteX57" fmla="*/ 719640 w 1604924"/>
                  <a:gd name="connsiteY57" fmla="*/ 335090 h 2255330"/>
                  <a:gd name="connsiteX58" fmla="*/ 796983 w 1604924"/>
                  <a:gd name="connsiteY58" fmla="*/ 335090 h 2255330"/>
                  <a:gd name="connsiteX59" fmla="*/ 796983 w 1604924"/>
                  <a:gd name="connsiteY59" fmla="*/ 412432 h 2255330"/>
                  <a:gd name="connsiteX60" fmla="*/ 719640 w 1604924"/>
                  <a:gd name="connsiteY60" fmla="*/ 412432 h 2255330"/>
                  <a:gd name="connsiteX61" fmla="*/ 719640 w 1604924"/>
                  <a:gd name="connsiteY61" fmla="*/ 167545 h 2255330"/>
                  <a:gd name="connsiteX62" fmla="*/ 796983 w 1604924"/>
                  <a:gd name="connsiteY62" fmla="*/ 167545 h 2255330"/>
                  <a:gd name="connsiteX63" fmla="*/ 796983 w 1604924"/>
                  <a:gd name="connsiteY63" fmla="*/ 244888 h 2255330"/>
                  <a:gd name="connsiteX64" fmla="*/ 719640 w 1604924"/>
                  <a:gd name="connsiteY64" fmla="*/ 244888 h 2255330"/>
                  <a:gd name="connsiteX65" fmla="*/ 719640 w 1604924"/>
                  <a:gd name="connsiteY65" fmla="*/ 0 h 2255330"/>
                  <a:gd name="connsiteX66" fmla="*/ 796983 w 1604924"/>
                  <a:gd name="connsiteY66" fmla="*/ 0 h 2255330"/>
                  <a:gd name="connsiteX67" fmla="*/ 796983 w 1604924"/>
                  <a:gd name="connsiteY67" fmla="*/ 77343 h 2255330"/>
                  <a:gd name="connsiteX68" fmla="*/ 719640 w 1604924"/>
                  <a:gd name="connsiteY68" fmla="*/ 77343 h 2255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1604924" h="2255330">
                    <a:moveTo>
                      <a:pt x="719640" y="2177987"/>
                    </a:moveTo>
                    <a:lnTo>
                      <a:pt x="796983" y="2177987"/>
                    </a:lnTo>
                    <a:lnTo>
                      <a:pt x="796983" y="2255330"/>
                    </a:lnTo>
                    <a:lnTo>
                      <a:pt x="719640" y="2255330"/>
                    </a:lnTo>
                    <a:close/>
                    <a:moveTo>
                      <a:pt x="719640" y="2010442"/>
                    </a:moveTo>
                    <a:lnTo>
                      <a:pt x="796983" y="2010442"/>
                    </a:lnTo>
                    <a:lnTo>
                      <a:pt x="796983" y="2087785"/>
                    </a:lnTo>
                    <a:lnTo>
                      <a:pt x="719640" y="2087785"/>
                    </a:lnTo>
                    <a:close/>
                    <a:moveTo>
                      <a:pt x="719640" y="1675352"/>
                    </a:moveTo>
                    <a:lnTo>
                      <a:pt x="796983" y="1675352"/>
                    </a:lnTo>
                    <a:lnTo>
                      <a:pt x="796983" y="1752695"/>
                    </a:lnTo>
                    <a:lnTo>
                      <a:pt x="719640" y="1752695"/>
                    </a:lnTo>
                    <a:close/>
                    <a:moveTo>
                      <a:pt x="719640" y="1507808"/>
                    </a:moveTo>
                    <a:lnTo>
                      <a:pt x="796983" y="1507808"/>
                    </a:lnTo>
                    <a:lnTo>
                      <a:pt x="796983" y="1585151"/>
                    </a:lnTo>
                    <a:lnTo>
                      <a:pt x="719640" y="1585151"/>
                    </a:lnTo>
                    <a:close/>
                    <a:moveTo>
                      <a:pt x="719640" y="1340358"/>
                    </a:moveTo>
                    <a:lnTo>
                      <a:pt x="796983" y="1340358"/>
                    </a:lnTo>
                    <a:lnTo>
                      <a:pt x="796983" y="1417701"/>
                    </a:lnTo>
                    <a:lnTo>
                      <a:pt x="719640" y="1417701"/>
                    </a:lnTo>
                    <a:close/>
                    <a:moveTo>
                      <a:pt x="719640" y="1172813"/>
                    </a:moveTo>
                    <a:lnTo>
                      <a:pt x="796983" y="1172813"/>
                    </a:lnTo>
                    <a:lnTo>
                      <a:pt x="796983" y="1250156"/>
                    </a:lnTo>
                    <a:lnTo>
                      <a:pt x="719640" y="1250156"/>
                    </a:lnTo>
                    <a:close/>
                    <a:moveTo>
                      <a:pt x="1273710" y="1101280"/>
                    </a:moveTo>
                    <a:lnTo>
                      <a:pt x="1191414" y="1196435"/>
                    </a:lnTo>
                    <a:cubicBezTo>
                      <a:pt x="1411917" y="1198911"/>
                      <a:pt x="1571461" y="1257776"/>
                      <a:pt x="1600322" y="1365218"/>
                    </a:cubicBezTo>
                    <a:cubicBezTo>
                      <a:pt x="1647375" y="1540573"/>
                      <a:pt x="1328288" y="1778603"/>
                      <a:pt x="887757" y="1896808"/>
                    </a:cubicBezTo>
                    <a:lnTo>
                      <a:pt x="796983" y="1917294"/>
                    </a:lnTo>
                    <a:lnTo>
                      <a:pt x="796983" y="1920240"/>
                    </a:lnTo>
                    <a:lnTo>
                      <a:pt x="783929" y="1920240"/>
                    </a:lnTo>
                    <a:lnTo>
                      <a:pt x="725204" y="1933493"/>
                    </a:lnTo>
                    <a:cubicBezTo>
                      <a:pt x="353632" y="2001422"/>
                      <a:pt x="45771" y="1946791"/>
                      <a:pt x="4599" y="1793271"/>
                    </a:cubicBezTo>
                    <a:cubicBezTo>
                      <a:pt x="-32168" y="1656302"/>
                      <a:pt x="154808" y="1481423"/>
                      <a:pt x="448083" y="1354931"/>
                    </a:cubicBezTo>
                    <a:lnTo>
                      <a:pt x="448083" y="1406270"/>
                    </a:lnTo>
                    <a:cubicBezTo>
                      <a:pt x="233389" y="1505045"/>
                      <a:pt x="99468" y="1628584"/>
                      <a:pt x="124995" y="1723643"/>
                    </a:cubicBezTo>
                    <a:cubicBezTo>
                      <a:pt x="160428" y="1855565"/>
                      <a:pt x="488278" y="1882235"/>
                      <a:pt x="857277" y="1783270"/>
                    </a:cubicBezTo>
                    <a:cubicBezTo>
                      <a:pt x="1226275" y="1684210"/>
                      <a:pt x="1496785" y="1497044"/>
                      <a:pt x="1461352" y="1365122"/>
                    </a:cubicBezTo>
                    <a:cubicBezTo>
                      <a:pt x="1440588" y="1287875"/>
                      <a:pt x="1319334" y="1247013"/>
                      <a:pt x="1148551" y="1246060"/>
                    </a:cubicBezTo>
                    <a:lnTo>
                      <a:pt x="1086734" y="1317497"/>
                    </a:lnTo>
                    <a:lnTo>
                      <a:pt x="976434" y="1207579"/>
                    </a:lnTo>
                    <a:close/>
                    <a:moveTo>
                      <a:pt x="719640" y="1005269"/>
                    </a:moveTo>
                    <a:lnTo>
                      <a:pt x="796983" y="1005269"/>
                    </a:lnTo>
                    <a:lnTo>
                      <a:pt x="796983" y="1082612"/>
                    </a:lnTo>
                    <a:lnTo>
                      <a:pt x="719640" y="1082612"/>
                    </a:lnTo>
                    <a:close/>
                    <a:moveTo>
                      <a:pt x="719640" y="837724"/>
                    </a:moveTo>
                    <a:lnTo>
                      <a:pt x="796983" y="837724"/>
                    </a:lnTo>
                    <a:lnTo>
                      <a:pt x="796983" y="915067"/>
                    </a:lnTo>
                    <a:lnTo>
                      <a:pt x="719640" y="915067"/>
                    </a:lnTo>
                    <a:close/>
                    <a:moveTo>
                      <a:pt x="719640" y="670179"/>
                    </a:moveTo>
                    <a:lnTo>
                      <a:pt x="796983" y="670179"/>
                    </a:lnTo>
                    <a:lnTo>
                      <a:pt x="796983" y="747522"/>
                    </a:lnTo>
                    <a:lnTo>
                      <a:pt x="719640" y="747522"/>
                    </a:lnTo>
                    <a:close/>
                    <a:moveTo>
                      <a:pt x="719640" y="502634"/>
                    </a:moveTo>
                    <a:lnTo>
                      <a:pt x="796983" y="502634"/>
                    </a:lnTo>
                    <a:lnTo>
                      <a:pt x="796983" y="579977"/>
                    </a:lnTo>
                    <a:lnTo>
                      <a:pt x="719640" y="579977"/>
                    </a:lnTo>
                    <a:close/>
                    <a:moveTo>
                      <a:pt x="719640" y="335090"/>
                    </a:moveTo>
                    <a:lnTo>
                      <a:pt x="796983" y="335090"/>
                    </a:lnTo>
                    <a:lnTo>
                      <a:pt x="796983" y="412432"/>
                    </a:lnTo>
                    <a:lnTo>
                      <a:pt x="719640" y="412432"/>
                    </a:lnTo>
                    <a:close/>
                    <a:moveTo>
                      <a:pt x="719640" y="167545"/>
                    </a:moveTo>
                    <a:lnTo>
                      <a:pt x="796983" y="167545"/>
                    </a:lnTo>
                    <a:lnTo>
                      <a:pt x="796983" y="244888"/>
                    </a:lnTo>
                    <a:lnTo>
                      <a:pt x="719640" y="244888"/>
                    </a:lnTo>
                    <a:close/>
                    <a:moveTo>
                      <a:pt x="719640" y="0"/>
                    </a:moveTo>
                    <a:lnTo>
                      <a:pt x="796983" y="0"/>
                    </a:lnTo>
                    <a:lnTo>
                      <a:pt x="796983" y="77343"/>
                    </a:lnTo>
                    <a:lnTo>
                      <a:pt x="719640" y="773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26" name="Freihandform: Form 1036">
                <a:extLst>
                  <a:ext uri="{FF2B5EF4-FFF2-40B4-BE49-F238E27FC236}">
                    <a16:creationId xmlns:a16="http://schemas.microsoft.com/office/drawing/2014/main" id="{379BFC23-4A27-6516-FCFF-8984DE3B4E4C}"/>
                  </a:ext>
                </a:extLst>
              </p:cNvPr>
              <p:cNvSpPr/>
              <p:nvPr/>
            </p:nvSpPr>
            <p:spPr bwMode="gray">
              <a:xfrm>
                <a:off x="5088266" y="2369343"/>
                <a:ext cx="2019300" cy="1085850"/>
              </a:xfrm>
              <a:custGeom>
                <a:avLst/>
                <a:gdLst>
                  <a:gd name="connsiteX0" fmla="*/ 2021384 w 2019300"/>
                  <a:gd name="connsiteY0" fmla="*/ 333375 h 1085850"/>
                  <a:gd name="connsiteX1" fmla="*/ 1504844 w 2019300"/>
                  <a:gd name="connsiteY1" fmla="*/ 120205 h 1085850"/>
                  <a:gd name="connsiteX2" fmla="*/ 1608761 w 2019300"/>
                  <a:gd name="connsiteY2" fmla="*/ 0 h 1085850"/>
                  <a:gd name="connsiteX3" fmla="*/ 1233286 w 2019300"/>
                  <a:gd name="connsiteY3" fmla="*/ 134302 h 1085850"/>
                  <a:gd name="connsiteX4" fmla="*/ 1372636 w 2019300"/>
                  <a:gd name="connsiteY4" fmla="*/ 273177 h 1085850"/>
                  <a:gd name="connsiteX5" fmla="*/ 1450646 w 2019300"/>
                  <a:gd name="connsiteY5" fmla="*/ 182880 h 1085850"/>
                  <a:gd name="connsiteX6" fmla="*/ 1845648 w 2019300"/>
                  <a:gd name="connsiteY6" fmla="*/ 333280 h 1085850"/>
                  <a:gd name="connsiteX7" fmla="*/ 1082695 w 2019300"/>
                  <a:gd name="connsiteY7" fmla="*/ 861441 h 1085850"/>
                  <a:gd name="connsiteX8" fmla="*/ 157818 w 2019300"/>
                  <a:gd name="connsiteY8" fmla="*/ 786194 h 1085850"/>
                  <a:gd name="connsiteX9" fmla="*/ 565964 w 2019300"/>
                  <a:gd name="connsiteY9" fmla="*/ 385286 h 1085850"/>
                  <a:gd name="connsiteX10" fmla="*/ 565964 w 2019300"/>
                  <a:gd name="connsiteY10" fmla="*/ 320421 h 1085850"/>
                  <a:gd name="connsiteX11" fmla="*/ 5799 w 2019300"/>
                  <a:gd name="connsiteY11" fmla="*/ 874109 h 1085850"/>
                  <a:gd name="connsiteX12" fmla="*/ 1121272 w 2019300"/>
                  <a:gd name="connsiteY12" fmla="*/ 1004888 h 1085850"/>
                  <a:gd name="connsiteX13" fmla="*/ 2021384 w 2019300"/>
                  <a:gd name="connsiteY13" fmla="*/ 333375 h 108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19300" h="1085850">
                    <a:moveTo>
                      <a:pt x="2021384" y="333375"/>
                    </a:moveTo>
                    <a:cubicBezTo>
                      <a:pt x="1984903" y="197644"/>
                      <a:pt x="1783354" y="123349"/>
                      <a:pt x="1504844" y="120205"/>
                    </a:cubicBezTo>
                    <a:lnTo>
                      <a:pt x="1608761" y="0"/>
                    </a:lnTo>
                    <a:lnTo>
                      <a:pt x="1233286" y="134302"/>
                    </a:lnTo>
                    <a:lnTo>
                      <a:pt x="1372636" y="273177"/>
                    </a:lnTo>
                    <a:lnTo>
                      <a:pt x="1450646" y="182880"/>
                    </a:lnTo>
                    <a:cubicBezTo>
                      <a:pt x="1666387" y="184118"/>
                      <a:pt x="1819549" y="235744"/>
                      <a:pt x="1845648" y="333280"/>
                    </a:cubicBezTo>
                    <a:cubicBezTo>
                      <a:pt x="1890320" y="499872"/>
                      <a:pt x="1548754" y="736378"/>
                      <a:pt x="1082695" y="861441"/>
                    </a:cubicBezTo>
                    <a:cubicBezTo>
                      <a:pt x="616637" y="986504"/>
                      <a:pt x="202490" y="952786"/>
                      <a:pt x="157818" y="786194"/>
                    </a:cubicBezTo>
                    <a:cubicBezTo>
                      <a:pt x="125623" y="666083"/>
                      <a:pt x="294692" y="510064"/>
                      <a:pt x="565964" y="385286"/>
                    </a:cubicBezTo>
                    <a:lnTo>
                      <a:pt x="565964" y="320421"/>
                    </a:lnTo>
                    <a:cubicBezTo>
                      <a:pt x="195442" y="480155"/>
                      <a:pt x="-40588" y="701135"/>
                      <a:pt x="5799" y="874109"/>
                    </a:cubicBezTo>
                    <a:cubicBezTo>
                      <a:pt x="65235" y="1095661"/>
                      <a:pt x="564631" y="1154239"/>
                      <a:pt x="1121272" y="1004888"/>
                    </a:cubicBezTo>
                    <a:cubicBezTo>
                      <a:pt x="1677818" y="855631"/>
                      <a:pt x="2080820" y="554927"/>
                      <a:pt x="2021384" y="333375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</p:grpSp>
      <p:pic>
        <p:nvPicPr>
          <p:cNvPr id="66" name="Picture 65" descr="A grey rectangular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0F45D6C7-273F-801B-3A24-94F4FD830A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29" b="92411" l="2278" r="99662">
                        <a14:foregroundMark x1="14937" y1="8780" x2="30127" y2="8333"/>
                        <a14:foregroundMark x1="30127" y1="8333" x2="76287" y2="9226"/>
                        <a14:foregroundMark x1="76287" y1="9226" x2="82532" y2="9077"/>
                        <a14:foregroundMark x1="82532" y1="9077" x2="89198" y2="10565"/>
                        <a14:foregroundMark x1="89198" y1="10565" x2="95527" y2="18750"/>
                        <a14:foregroundMark x1="95527" y1="18750" x2="97890" y2="40923"/>
                        <a14:foregroundMark x1="97890" y1="40923" x2="97300" y2="66815"/>
                        <a14:foregroundMark x1="97300" y1="66815" x2="90802" y2="72619"/>
                        <a14:foregroundMark x1="90802" y1="72619" x2="20759" y2="66667"/>
                        <a14:foregroundMark x1="20759" y1="66667" x2="20675" y2="45387"/>
                        <a14:foregroundMark x1="20675" y1="45387" x2="70211" y2="40179"/>
                        <a14:foregroundMark x1="24304" y1="13839" x2="11730" y2="10268"/>
                        <a14:foregroundMark x1="11730" y1="10268" x2="5570" y2="22768"/>
                        <a14:foregroundMark x1="5570" y1="22768" x2="5316" y2="63542"/>
                        <a14:foregroundMark x1="5316" y1="63542" x2="9958" y2="69494"/>
                        <a14:foregroundMark x1="9958" y1="69494" x2="15781" y2="71429"/>
                        <a14:foregroundMark x1="15781" y1="71429" x2="16034" y2="71875"/>
                        <a14:foregroundMark x1="13333" y1="37649" x2="10464" y2="30060"/>
                        <a14:foregroundMark x1="10464" y1="30060" x2="4473" y2="21577"/>
                        <a14:foregroundMark x1="4473" y1="21577" x2="2363" y2="20833"/>
                        <a14:foregroundMark x1="11983" y1="37202" x2="10886" y2="60268"/>
                        <a14:foregroundMark x1="27089" y1="45238" x2="27257" y2="52976"/>
                        <a14:foregroundMark x1="27257" y1="52976" x2="30549" y2="60714"/>
                        <a14:foregroundMark x1="30549" y1="60714" x2="35612" y2="54018"/>
                        <a14:foregroundMark x1="35612" y1="54018" x2="35696" y2="46875"/>
                        <a14:foregroundMark x1="43629" y1="43899" x2="44051" y2="52083"/>
                        <a14:foregroundMark x1="44051" y1="52083" x2="46160" y2="59375"/>
                        <a14:foregroundMark x1="46160" y1="59375" x2="52321" y2="53274"/>
                        <a14:foregroundMark x1="52321" y1="53274" x2="52574" y2="44940"/>
                        <a14:foregroundMark x1="72658" y1="8333" x2="89030" y2="8929"/>
                        <a14:foregroundMark x1="89030" y1="8929" x2="93671" y2="11905"/>
                        <a14:foregroundMark x1="93671" y1="11905" x2="96287" y2="15774"/>
                        <a14:foregroundMark x1="96456" y1="16369" x2="98987" y2="23810"/>
                        <a14:foregroundMark x1="98987" y1="23810" x2="99156" y2="25298"/>
                        <a14:foregroundMark x1="98903" y1="75298" x2="92489" y2="85119"/>
                        <a14:foregroundMark x1="92489" y1="85119" x2="81519" y2="81399"/>
                        <a14:foregroundMark x1="81519" y1="81399" x2="81519" y2="81399"/>
                        <a14:foregroundMark x1="80675" y1="85863" x2="19494" y2="91220"/>
                        <a14:foregroundMark x1="19494" y1="91220" x2="7426" y2="78125"/>
                        <a14:foregroundMark x1="7426" y1="78125" x2="4557" y2="71131"/>
                        <a14:foregroundMark x1="78819" y1="92411" x2="78819" y2="92411"/>
                        <a14:foregroundMark x1="92827" y1="88839" x2="92827" y2="88839"/>
                        <a14:foregroundMark x1="96203" y1="85714" x2="96203" y2="85714"/>
                        <a14:foregroundMark x1="81097" y1="91964" x2="89451" y2="92113"/>
                        <a14:foregroundMark x1="89451" y1="92113" x2="93586" y2="89286"/>
                        <a14:foregroundMark x1="93586" y1="89286" x2="97468" y2="83036"/>
                        <a14:foregroundMark x1="97468" y1="83036" x2="99156" y2="62202"/>
                        <a14:foregroundMark x1="99241" y1="71131" x2="99072" y2="76786"/>
                        <a14:foregroundMark x1="59831" y1="41220" x2="60000" y2="61458"/>
                        <a14:foregroundMark x1="99325" y1="26786" x2="99325" y2="33929"/>
                        <a14:foregroundMark x1="99156" y1="35119" x2="99662" y2="64881"/>
                        <a14:foregroundMark x1="99662" y1="64881" x2="99662" y2="64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05" y="5438584"/>
            <a:ext cx="634821" cy="360000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71" name="Grafik 4">
            <a:extLst>
              <a:ext uri="{FF2B5EF4-FFF2-40B4-BE49-F238E27FC236}">
                <a16:creationId xmlns:a16="http://schemas.microsoft.com/office/drawing/2014/main" id="{688D1385-A8B5-AE93-CAA3-681704568B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970" y="2509654"/>
            <a:ext cx="699890" cy="6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2" name="Gruppieren 1">
            <a:extLst>
              <a:ext uri="{FF2B5EF4-FFF2-40B4-BE49-F238E27FC236}">
                <a16:creationId xmlns:a16="http://schemas.microsoft.com/office/drawing/2014/main" id="{EFA34392-51BA-7821-8C70-7D593F9B276F}"/>
              </a:ext>
            </a:extLst>
          </p:cNvPr>
          <p:cNvGrpSpPr>
            <a:grpSpLocks noChangeAspect="1"/>
          </p:cNvGrpSpPr>
          <p:nvPr/>
        </p:nvGrpSpPr>
        <p:grpSpPr>
          <a:xfrm>
            <a:off x="784915" y="3447670"/>
            <a:ext cx="720000" cy="720000"/>
            <a:chOff x="8424266" y="1903858"/>
            <a:chExt cx="3210373" cy="3210373"/>
          </a:xfrm>
        </p:grpSpPr>
        <p:pic>
          <p:nvPicPr>
            <p:cNvPr id="73" name="Grafik 2">
              <a:extLst>
                <a:ext uri="{FF2B5EF4-FFF2-40B4-BE49-F238E27FC236}">
                  <a16:creationId xmlns:a16="http://schemas.microsoft.com/office/drawing/2014/main" id="{A192CC2D-82A5-153C-777F-E663E709D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59805" y="2788743"/>
              <a:ext cx="1344606" cy="1344606"/>
            </a:xfrm>
            <a:prstGeom prst="rect">
              <a:avLst/>
            </a:prstGeom>
          </p:spPr>
        </p:pic>
        <p:pic>
          <p:nvPicPr>
            <p:cNvPr id="74" name="Grafik 3">
              <a:extLst>
                <a:ext uri="{FF2B5EF4-FFF2-40B4-BE49-F238E27FC236}">
                  <a16:creationId xmlns:a16="http://schemas.microsoft.com/office/drawing/2014/main" id="{D590B4D4-F15F-BCBA-0860-BA0527597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24266" y="1903858"/>
              <a:ext cx="3210373" cy="32103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476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52">
            <a:extLst>
              <a:ext uri="{FF2B5EF4-FFF2-40B4-BE49-F238E27FC236}">
                <a16:creationId xmlns:a16="http://schemas.microsoft.com/office/drawing/2014/main" id="{B635E365-FAFA-16A4-E010-E999495583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0285375" y="5349698"/>
            <a:ext cx="1174787" cy="900000"/>
          </a:xfrm>
          <a:prstGeom prst="roundRect">
            <a:avLst/>
          </a:prstGeom>
          <a:solidFill>
            <a:srgbClr val="F8F8F8">
              <a:alpha val="90000"/>
            </a:srgbClr>
          </a:solidFill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B3A291A-1172-F125-A215-8DCB459488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1838" y="1812680"/>
            <a:ext cx="5059362" cy="4280146"/>
          </a:xfrm>
          <a:noFill/>
        </p:spPr>
        <p:txBody>
          <a:bodyPr/>
          <a:lstStyle/>
          <a:p>
            <a:r>
              <a:rPr lang="en-US" sz="2400" b="1" dirty="0">
                <a:solidFill>
                  <a:schemeClr val="bg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FEATURES</a:t>
            </a:r>
            <a:endParaRPr lang="en-US" sz="1600" i="0" dirty="0">
              <a:solidFill>
                <a:schemeClr val="tx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9C7713F-8E67-C5EA-E2E8-67AD593A6D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29400" y="1812680"/>
            <a:ext cx="4830764" cy="4280146"/>
          </a:xfrm>
          <a:noFill/>
        </p:spPr>
        <p:txBody>
          <a:bodyPr/>
          <a:lstStyle/>
          <a:p>
            <a:pPr algn="r"/>
            <a:r>
              <a:rPr lang="de-DE" sz="2400" b="1" dirty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BENEFITS</a:t>
            </a:r>
            <a:endParaRPr lang="en-US" b="1" dirty="0">
              <a:solidFill>
                <a:schemeClr val="tx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0A5BB82-6843-463A-0E82-54AA879E9184}"/>
              </a:ext>
            </a:extLst>
          </p:cNvPr>
          <p:cNvGrpSpPr/>
          <p:nvPr/>
        </p:nvGrpSpPr>
        <p:grpSpPr>
          <a:xfrm>
            <a:off x="1621568" y="2368595"/>
            <a:ext cx="9838594" cy="908005"/>
            <a:chOff x="1886254" y="2426562"/>
            <a:chExt cx="9838594" cy="908005"/>
          </a:xfrm>
        </p:grpSpPr>
        <p:sp>
          <p:nvSpPr>
            <p:cNvPr id="15" name="Rechteck: abgerundete Ecken 108">
              <a:extLst>
                <a:ext uri="{FF2B5EF4-FFF2-40B4-BE49-F238E27FC236}">
                  <a16:creationId xmlns:a16="http://schemas.microsoft.com/office/drawing/2014/main" id="{C94EDE2E-A608-F132-8077-A03E5B6D3BA8}"/>
                </a:ext>
              </a:extLst>
            </p:cNvPr>
            <p:cNvSpPr/>
            <p:nvPr/>
          </p:nvSpPr>
          <p:spPr bwMode="gray">
            <a:xfrm>
              <a:off x="1886254" y="2435617"/>
              <a:ext cx="2629720" cy="898950"/>
            </a:xfrm>
            <a:prstGeom prst="roundRect">
              <a:avLst/>
            </a:prstGeom>
            <a:solidFill>
              <a:schemeClr val="bg2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High accuracies in all dimensions</a:t>
              </a:r>
            </a:p>
            <a:p>
              <a:r>
                <a:rPr lang="en-US" sz="1000" dirty="0">
                  <a:solidFill>
                    <a:schemeClr val="bg1"/>
                  </a:solidFill>
                </a:rPr>
                <a:t>Planarity ±1° | statistical error ≤ 2 mm | angular error ≤ 0.025°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F6D67F3-778C-2143-99D3-F5A5C5E454DE}"/>
                </a:ext>
              </a:extLst>
            </p:cNvPr>
            <p:cNvCxnSpPr>
              <a:cxnSpLocks/>
              <a:stCxn id="15" idx="3"/>
              <a:endCxn id="19" idx="1"/>
            </p:cNvCxnSpPr>
            <p:nvPr/>
          </p:nvCxnSpPr>
          <p:spPr bwMode="gray">
            <a:xfrm flipV="1">
              <a:off x="4515974" y="2876037"/>
              <a:ext cx="4328874" cy="9055"/>
            </a:xfrm>
            <a:prstGeom prst="line">
              <a:avLst/>
            </a:prstGeom>
            <a:ln w="50800">
              <a:gradFill flip="none" rotWithShape="1">
                <a:gsLst>
                  <a:gs pos="0">
                    <a:schemeClr val="bg2">
                      <a:alpha val="95000"/>
                    </a:schemeClr>
                  </a:gs>
                  <a:gs pos="100000">
                    <a:schemeClr val="tx2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hteck: abgerundete Ecken 108">
              <a:extLst>
                <a:ext uri="{FF2B5EF4-FFF2-40B4-BE49-F238E27FC236}">
                  <a16:creationId xmlns:a16="http://schemas.microsoft.com/office/drawing/2014/main" id="{AE6E2632-911C-2D42-540F-5A75A3A6AC19}"/>
                </a:ext>
              </a:extLst>
            </p:cNvPr>
            <p:cNvSpPr/>
            <p:nvPr/>
          </p:nvSpPr>
          <p:spPr bwMode="gray">
            <a:xfrm>
              <a:off x="8844848" y="2426562"/>
              <a:ext cx="2880000" cy="898950"/>
            </a:xfrm>
            <a:prstGeom prst="roundRect">
              <a:avLst/>
            </a:prstGeom>
            <a:solidFill>
              <a:schemeClr val="tx2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solidFill>
                    <a:schemeClr val="bg1"/>
                  </a:solidFill>
                </a:rPr>
                <a:t>less compensation is required in localization algorithms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solidFill>
                    <a:schemeClr val="bg1"/>
                  </a:solidFill>
                </a:rPr>
                <a:t>more precise positioning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solidFill>
                    <a:schemeClr val="bg1"/>
                  </a:solidFill>
                </a:rPr>
                <a:t>reduced alignment effort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60D80C0-826C-0F93-A554-2BBE94308F98}"/>
              </a:ext>
            </a:extLst>
          </p:cNvPr>
          <p:cNvGrpSpPr/>
          <p:nvPr/>
        </p:nvGrpSpPr>
        <p:grpSpPr>
          <a:xfrm>
            <a:off x="1621568" y="3362646"/>
            <a:ext cx="9838594" cy="908005"/>
            <a:chOff x="1512596" y="2426562"/>
            <a:chExt cx="9838594" cy="908005"/>
          </a:xfrm>
        </p:grpSpPr>
        <p:sp>
          <p:nvSpPr>
            <p:cNvPr id="44" name="Rechteck: abgerundete Ecken 108">
              <a:extLst>
                <a:ext uri="{FF2B5EF4-FFF2-40B4-BE49-F238E27FC236}">
                  <a16:creationId xmlns:a16="http://schemas.microsoft.com/office/drawing/2014/main" id="{CBDDFC3D-CFD9-A4B6-FE82-A867EADE46E7}"/>
                </a:ext>
              </a:extLst>
            </p:cNvPr>
            <p:cNvSpPr/>
            <p:nvPr/>
          </p:nvSpPr>
          <p:spPr bwMode="gray">
            <a:xfrm>
              <a:off x="1512596" y="2435617"/>
              <a:ext cx="2629720" cy="898950"/>
            </a:xfrm>
            <a:prstGeom prst="roundRect">
              <a:avLst/>
            </a:prstGeom>
            <a:solidFill>
              <a:schemeClr val="bg2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Reflector Detection</a:t>
              </a:r>
            </a:p>
            <a:p>
              <a:r>
                <a:rPr lang="en-US" sz="1000" dirty="0">
                  <a:solidFill>
                    <a:schemeClr val="bg1"/>
                  </a:solidFill>
                </a:rPr>
                <a:t>Measurement value tagged with reflector flag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9E3EC82-1B47-7A8F-0B98-69B4B62A0A75}"/>
                </a:ext>
              </a:extLst>
            </p:cNvPr>
            <p:cNvCxnSpPr>
              <a:cxnSpLocks/>
              <a:stCxn id="44" idx="3"/>
              <a:endCxn id="46" idx="1"/>
            </p:cNvCxnSpPr>
            <p:nvPr/>
          </p:nvCxnSpPr>
          <p:spPr bwMode="gray">
            <a:xfrm flipV="1">
              <a:off x="4142316" y="2876037"/>
              <a:ext cx="4328874" cy="9055"/>
            </a:xfrm>
            <a:prstGeom prst="line">
              <a:avLst/>
            </a:prstGeom>
            <a:ln w="50800">
              <a:gradFill flip="none" rotWithShape="1">
                <a:gsLst>
                  <a:gs pos="0">
                    <a:schemeClr val="bg2">
                      <a:alpha val="95000"/>
                    </a:schemeClr>
                  </a:gs>
                  <a:gs pos="100000">
                    <a:schemeClr val="tx2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hteck: abgerundete Ecken 108">
              <a:extLst>
                <a:ext uri="{FF2B5EF4-FFF2-40B4-BE49-F238E27FC236}">
                  <a16:creationId xmlns:a16="http://schemas.microsoft.com/office/drawing/2014/main" id="{10F32178-C663-3415-72A6-4424058159AB}"/>
                </a:ext>
              </a:extLst>
            </p:cNvPr>
            <p:cNvSpPr/>
            <p:nvPr/>
          </p:nvSpPr>
          <p:spPr bwMode="gray">
            <a:xfrm>
              <a:off x="8471190" y="2426562"/>
              <a:ext cx="2880000" cy="898950"/>
            </a:xfrm>
            <a:prstGeom prst="roundRect">
              <a:avLst/>
            </a:prstGeom>
            <a:solidFill>
              <a:schemeClr val="tx2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solidFill>
                    <a:schemeClr val="bg1"/>
                  </a:solidFill>
                </a:rPr>
                <a:t>easy to distinguish between natural targets and reflectors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CBFCDA7-2F39-6B95-B960-8B6230A192B2}"/>
              </a:ext>
            </a:extLst>
          </p:cNvPr>
          <p:cNvGrpSpPr/>
          <p:nvPr/>
        </p:nvGrpSpPr>
        <p:grpSpPr>
          <a:xfrm>
            <a:off x="1621568" y="5350748"/>
            <a:ext cx="8578257" cy="908005"/>
            <a:chOff x="1512596" y="2426562"/>
            <a:chExt cx="8578257" cy="908005"/>
          </a:xfrm>
        </p:grpSpPr>
        <p:sp>
          <p:nvSpPr>
            <p:cNvPr id="48" name="Rechteck: abgerundete Ecken 108">
              <a:extLst>
                <a:ext uri="{FF2B5EF4-FFF2-40B4-BE49-F238E27FC236}">
                  <a16:creationId xmlns:a16="http://schemas.microsoft.com/office/drawing/2014/main" id="{9094CA9C-920C-1EFF-8062-B40DB7D3ADF9}"/>
                </a:ext>
              </a:extLst>
            </p:cNvPr>
            <p:cNvSpPr/>
            <p:nvPr/>
          </p:nvSpPr>
          <p:spPr bwMode="gray">
            <a:xfrm>
              <a:off x="1512596" y="2435617"/>
              <a:ext cx="2629720" cy="898950"/>
            </a:xfrm>
            <a:prstGeom prst="roundRect">
              <a:avLst/>
            </a:prstGeom>
            <a:solidFill>
              <a:schemeClr val="bg2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Wide field of view of 276°</a:t>
              </a:r>
            </a:p>
            <a:p>
              <a:r>
                <a:rPr lang="en-US" sz="1000" dirty="0">
                  <a:solidFill>
                    <a:schemeClr val="bg1"/>
                  </a:solidFill>
                </a:rPr>
                <a:t>270° + 6° extra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DFB9222-9963-E99E-A22D-E499294A7FF8}"/>
                </a:ext>
              </a:extLst>
            </p:cNvPr>
            <p:cNvCxnSpPr>
              <a:cxnSpLocks/>
              <a:stCxn id="48" idx="3"/>
              <a:endCxn id="50" idx="1"/>
            </p:cNvCxnSpPr>
            <p:nvPr/>
          </p:nvCxnSpPr>
          <p:spPr bwMode="gray">
            <a:xfrm flipV="1">
              <a:off x="4142316" y="2876037"/>
              <a:ext cx="3068537" cy="9055"/>
            </a:xfrm>
            <a:prstGeom prst="line">
              <a:avLst/>
            </a:prstGeom>
            <a:ln w="50800">
              <a:gradFill flip="none" rotWithShape="1">
                <a:gsLst>
                  <a:gs pos="0">
                    <a:schemeClr val="bg2">
                      <a:alpha val="95000"/>
                    </a:schemeClr>
                  </a:gs>
                  <a:gs pos="100000">
                    <a:schemeClr val="tx2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hteck: abgerundete Ecken 108">
              <a:extLst>
                <a:ext uri="{FF2B5EF4-FFF2-40B4-BE49-F238E27FC236}">
                  <a16:creationId xmlns:a16="http://schemas.microsoft.com/office/drawing/2014/main" id="{5C2C50B0-BC58-8FC0-CDF0-45B0AD852E90}"/>
                </a:ext>
              </a:extLst>
            </p:cNvPr>
            <p:cNvSpPr/>
            <p:nvPr/>
          </p:nvSpPr>
          <p:spPr bwMode="gray">
            <a:xfrm>
              <a:off x="7210853" y="2426562"/>
              <a:ext cx="2880000" cy="898950"/>
            </a:xfrm>
            <a:prstGeom prst="roundRect">
              <a:avLst/>
            </a:prstGeom>
            <a:solidFill>
              <a:schemeClr val="tx2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solidFill>
                    <a:schemeClr val="bg1"/>
                  </a:solidFill>
                </a:rPr>
                <a:t>simplified 360° detection area installation with two sensors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solidFill>
                    <a:schemeClr val="bg1"/>
                  </a:solidFill>
                </a:rPr>
                <a:t>Failure forgiving mounting for less adjustment effort 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9EAB1AC-CF1C-983B-8E72-F80CA0FD82D3}"/>
              </a:ext>
            </a:extLst>
          </p:cNvPr>
          <p:cNvGrpSpPr/>
          <p:nvPr/>
        </p:nvGrpSpPr>
        <p:grpSpPr>
          <a:xfrm>
            <a:off x="834897" y="4356697"/>
            <a:ext cx="10625265" cy="908005"/>
            <a:chOff x="725925" y="2426562"/>
            <a:chExt cx="10625265" cy="908005"/>
          </a:xfrm>
        </p:grpSpPr>
        <p:sp>
          <p:nvSpPr>
            <p:cNvPr id="52" name="Rechteck: abgerundete Ecken 108">
              <a:extLst>
                <a:ext uri="{FF2B5EF4-FFF2-40B4-BE49-F238E27FC236}">
                  <a16:creationId xmlns:a16="http://schemas.microsoft.com/office/drawing/2014/main" id="{7FCFA9BF-BC90-A09B-B4A7-6E022A252E15}"/>
                </a:ext>
              </a:extLst>
            </p:cNvPr>
            <p:cNvSpPr/>
            <p:nvPr/>
          </p:nvSpPr>
          <p:spPr bwMode="gray">
            <a:xfrm>
              <a:off x="725925" y="2435617"/>
              <a:ext cx="2629720" cy="898950"/>
            </a:xfrm>
            <a:prstGeom prst="roundRect">
              <a:avLst/>
            </a:prstGeom>
            <a:solidFill>
              <a:schemeClr val="bg2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Selection of drivers, data formats, parameterization options and code samples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9FDA622-A0A1-379F-BA74-1E236CB93480}"/>
                </a:ext>
              </a:extLst>
            </p:cNvPr>
            <p:cNvCxnSpPr>
              <a:cxnSpLocks/>
              <a:stCxn id="52" idx="3"/>
              <a:endCxn id="54" idx="1"/>
            </p:cNvCxnSpPr>
            <p:nvPr/>
          </p:nvCxnSpPr>
          <p:spPr bwMode="gray">
            <a:xfrm flipV="1">
              <a:off x="3355645" y="2876037"/>
              <a:ext cx="5115545" cy="9055"/>
            </a:xfrm>
            <a:prstGeom prst="line">
              <a:avLst/>
            </a:prstGeom>
            <a:ln w="50800">
              <a:gradFill flip="none" rotWithShape="1">
                <a:gsLst>
                  <a:gs pos="0">
                    <a:schemeClr val="bg2">
                      <a:alpha val="95000"/>
                    </a:schemeClr>
                  </a:gs>
                  <a:gs pos="100000">
                    <a:schemeClr val="tx2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hteck: abgerundete Ecken 108">
              <a:extLst>
                <a:ext uri="{FF2B5EF4-FFF2-40B4-BE49-F238E27FC236}">
                  <a16:creationId xmlns:a16="http://schemas.microsoft.com/office/drawing/2014/main" id="{E41E56FF-9A4E-2AFC-E36A-558E5B61E739}"/>
                </a:ext>
              </a:extLst>
            </p:cNvPr>
            <p:cNvSpPr/>
            <p:nvPr/>
          </p:nvSpPr>
          <p:spPr bwMode="gray">
            <a:xfrm>
              <a:off x="8471190" y="2426562"/>
              <a:ext cx="2880000" cy="898950"/>
            </a:xfrm>
            <a:prstGeom prst="roundRect">
              <a:avLst/>
            </a:prstGeom>
            <a:solidFill>
              <a:schemeClr val="tx2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solidFill>
                    <a:schemeClr val="bg1"/>
                  </a:solidFill>
                </a:rPr>
                <a:t>fast and efficient integration into the overall system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233A231-2C44-D4E9-388D-B4E689AA6C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picoScan100 | 2D LiDAR sensors | Dynamic Ranging | Autonomous Perception</a:t>
            </a:r>
            <a:endParaRPr lang="en-US" noProof="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EA96B5D-3E6E-33AA-93B0-5D9BDD18C9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6D7710-438E-4161-93C9-3F9A4222BCCB}" type="slidenum">
              <a:rPr lang="en-US" noProof="0" smtClean="0"/>
              <a:pPr/>
              <a:t>11</a:t>
            </a:fld>
            <a:endParaRPr lang="en-US" noProof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3969B5B-4E5C-BCFB-3106-A57672D135E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8F8F8">
              <a:alpha val="80000"/>
            </a:srgbClr>
          </a:solidFill>
        </p:spPr>
        <p:txBody>
          <a:bodyPr/>
          <a:lstStyle/>
          <a:p>
            <a:r>
              <a:rPr lang="en-US" dirty="0"/>
              <a:t>FEATURES AND BENEFITS</a:t>
            </a:r>
            <a:endParaRPr lang="de-DE" dirty="0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908F9234-D84E-D886-AC8C-58C3B602D1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rgbClr val="F8F8F8">
              <a:alpha val="80000"/>
            </a:srgbClr>
          </a:solidFill>
        </p:spPr>
        <p:txBody>
          <a:bodyPr/>
          <a:lstStyle/>
          <a:p>
            <a:r>
              <a:rPr lang="en-US" dirty="0"/>
              <a:t>Measurement data streaming for mobile platforms</a:t>
            </a:r>
          </a:p>
        </p:txBody>
      </p:sp>
      <p:grpSp>
        <p:nvGrpSpPr>
          <p:cNvPr id="5" name="Gruppieren 993">
            <a:extLst>
              <a:ext uri="{FF2B5EF4-FFF2-40B4-BE49-F238E27FC236}">
                <a16:creationId xmlns:a16="http://schemas.microsoft.com/office/drawing/2014/main" id="{E65B6819-26C6-7B13-81BF-25C76ABAD11C}"/>
              </a:ext>
            </a:extLst>
          </p:cNvPr>
          <p:cNvGrpSpPr/>
          <p:nvPr/>
        </p:nvGrpSpPr>
        <p:grpSpPr bwMode="gray">
          <a:xfrm>
            <a:off x="834897" y="3581822"/>
            <a:ext cx="521132" cy="478708"/>
            <a:chOff x="2055906" y="4081193"/>
            <a:chExt cx="2280287" cy="2094643"/>
          </a:xfrm>
        </p:grpSpPr>
        <p:sp>
          <p:nvSpPr>
            <p:cNvPr id="8" name="Freihandform: Form 994">
              <a:extLst>
                <a:ext uri="{FF2B5EF4-FFF2-40B4-BE49-F238E27FC236}">
                  <a16:creationId xmlns:a16="http://schemas.microsoft.com/office/drawing/2014/main" id="{F148CA76-48DA-630C-738C-059E3FD1B00C}"/>
                </a:ext>
              </a:extLst>
            </p:cNvPr>
            <p:cNvSpPr/>
            <p:nvPr/>
          </p:nvSpPr>
          <p:spPr bwMode="gray">
            <a:xfrm>
              <a:off x="2055906" y="4081193"/>
              <a:ext cx="1717932" cy="2094643"/>
            </a:xfrm>
            <a:custGeom>
              <a:avLst/>
              <a:gdLst>
                <a:gd name="connsiteX0" fmla="*/ 934118 w 1717932"/>
                <a:gd name="connsiteY0" fmla="*/ 1396746 h 2094643"/>
                <a:gd name="connsiteX1" fmla="*/ 983267 w 1717932"/>
                <a:gd name="connsiteY1" fmla="*/ 1400270 h 2094643"/>
                <a:gd name="connsiteX2" fmla="*/ 1019843 w 1717932"/>
                <a:gd name="connsiteY2" fmla="*/ 1398365 h 2094643"/>
                <a:gd name="connsiteX3" fmla="*/ 1019843 w 1717932"/>
                <a:gd name="connsiteY3" fmla="*/ 2051780 h 2094643"/>
                <a:gd name="connsiteX4" fmla="*/ 976981 w 1717932"/>
                <a:gd name="connsiteY4" fmla="*/ 2094643 h 2094643"/>
                <a:gd name="connsiteX5" fmla="*/ 934118 w 1717932"/>
                <a:gd name="connsiteY5" fmla="*/ 2051780 h 2094643"/>
                <a:gd name="connsiteX6" fmla="*/ 1150811 w 1717932"/>
                <a:gd name="connsiteY6" fmla="*/ 1357693 h 2094643"/>
                <a:gd name="connsiteX7" fmla="*/ 1304735 w 1717932"/>
                <a:gd name="connsiteY7" fmla="*/ 1732502 h 2094643"/>
                <a:gd name="connsiteX8" fmla="*/ 1281399 w 1717932"/>
                <a:gd name="connsiteY8" fmla="*/ 1788414 h 2094643"/>
                <a:gd name="connsiteX9" fmla="*/ 1225487 w 1717932"/>
                <a:gd name="connsiteY9" fmla="*/ 1765077 h 2094643"/>
                <a:gd name="connsiteX10" fmla="*/ 1071087 w 1717932"/>
                <a:gd name="connsiteY10" fmla="*/ 1389221 h 2094643"/>
                <a:gd name="connsiteX11" fmla="*/ 1150811 w 1717932"/>
                <a:gd name="connsiteY11" fmla="*/ 1357693 h 2094643"/>
                <a:gd name="connsiteX12" fmla="*/ 803054 w 1717932"/>
                <a:gd name="connsiteY12" fmla="*/ 1350359 h 2094643"/>
                <a:gd name="connsiteX13" fmla="*/ 881350 w 1717932"/>
                <a:gd name="connsiteY13" fmla="*/ 1385220 h 2094643"/>
                <a:gd name="connsiteX14" fmla="*/ 723044 w 1717932"/>
                <a:gd name="connsiteY14" fmla="*/ 1761744 h 2094643"/>
                <a:gd name="connsiteX15" fmla="*/ 666942 w 1717932"/>
                <a:gd name="connsiteY15" fmla="*/ 1784604 h 2094643"/>
                <a:gd name="connsiteX16" fmla="*/ 644082 w 1717932"/>
                <a:gd name="connsiteY16" fmla="*/ 1728501 h 2094643"/>
                <a:gd name="connsiteX17" fmla="*/ 1257682 w 1717932"/>
                <a:gd name="connsiteY17" fmla="*/ 1267492 h 2094643"/>
                <a:gd name="connsiteX18" fmla="*/ 1679640 w 1717932"/>
                <a:gd name="connsiteY18" fmla="*/ 1689449 h 2094643"/>
                <a:gd name="connsiteX19" fmla="*/ 1679544 w 1717932"/>
                <a:gd name="connsiteY19" fmla="*/ 1750028 h 2094643"/>
                <a:gd name="connsiteX20" fmla="*/ 1618965 w 1717932"/>
                <a:gd name="connsiteY20" fmla="*/ 1750028 h 2094643"/>
                <a:gd name="connsiteX21" fmla="*/ 1196627 w 1717932"/>
                <a:gd name="connsiteY21" fmla="*/ 1327690 h 2094643"/>
                <a:gd name="connsiteX22" fmla="*/ 1257682 w 1717932"/>
                <a:gd name="connsiteY22" fmla="*/ 1267492 h 2094643"/>
                <a:gd name="connsiteX23" fmla="*/ 703328 w 1717932"/>
                <a:gd name="connsiteY23" fmla="*/ 1260348 h 2094643"/>
                <a:gd name="connsiteX24" fmla="*/ 762859 w 1717932"/>
                <a:gd name="connsiteY24" fmla="*/ 1322070 h 2094643"/>
                <a:gd name="connsiteX25" fmla="*/ 344807 w 1717932"/>
                <a:gd name="connsiteY25" fmla="*/ 1740027 h 2094643"/>
                <a:gd name="connsiteX26" fmla="*/ 284228 w 1717932"/>
                <a:gd name="connsiteY26" fmla="*/ 1740027 h 2094643"/>
                <a:gd name="connsiteX27" fmla="*/ 284228 w 1717932"/>
                <a:gd name="connsiteY27" fmla="*/ 1679448 h 2094643"/>
                <a:gd name="connsiteX28" fmla="*/ 1320833 w 1717932"/>
                <a:gd name="connsiteY28" fmla="*/ 1143000 h 2094643"/>
                <a:gd name="connsiteX29" fmla="*/ 1691355 w 1717932"/>
                <a:gd name="connsiteY29" fmla="*/ 1295781 h 2094643"/>
                <a:gd name="connsiteX30" fmla="*/ 1714692 w 1717932"/>
                <a:gd name="connsiteY30" fmla="*/ 1351788 h 2094643"/>
                <a:gd name="connsiteX31" fmla="*/ 1658684 w 1717932"/>
                <a:gd name="connsiteY31" fmla="*/ 1375029 h 2094643"/>
                <a:gd name="connsiteX32" fmla="*/ 1288162 w 1717932"/>
                <a:gd name="connsiteY32" fmla="*/ 1222248 h 2094643"/>
                <a:gd name="connsiteX33" fmla="*/ 1320833 w 1717932"/>
                <a:gd name="connsiteY33" fmla="*/ 1143000 h 2094643"/>
                <a:gd name="connsiteX34" fmla="*/ 644463 w 1717932"/>
                <a:gd name="connsiteY34" fmla="*/ 1138714 h 2094643"/>
                <a:gd name="connsiteX35" fmla="*/ 676181 w 1717932"/>
                <a:gd name="connsiteY35" fmla="*/ 1218438 h 2094643"/>
                <a:gd name="connsiteX36" fmla="*/ 294800 w 1717932"/>
                <a:gd name="connsiteY36" fmla="*/ 1376839 h 2094643"/>
                <a:gd name="connsiteX37" fmla="*/ 238793 w 1717932"/>
                <a:gd name="connsiteY37" fmla="*/ 1353693 h 2094643"/>
                <a:gd name="connsiteX38" fmla="*/ 261939 w 1717932"/>
                <a:gd name="connsiteY38" fmla="*/ 1297686 h 2094643"/>
                <a:gd name="connsiteX39" fmla="*/ 635986 w 1717932"/>
                <a:gd name="connsiteY39" fmla="*/ 1007173 h 2094643"/>
                <a:gd name="connsiteX40" fmla="*/ 633223 w 1717932"/>
                <a:gd name="connsiteY40" fmla="*/ 1050226 h 2094643"/>
                <a:gd name="connsiteX41" fmla="*/ 635986 w 1717932"/>
                <a:gd name="connsiteY41" fmla="*/ 1092898 h 2094643"/>
                <a:gd name="connsiteX42" fmla="*/ 43245 w 1717932"/>
                <a:gd name="connsiteY42" fmla="*/ 1097756 h 2094643"/>
                <a:gd name="connsiteX43" fmla="*/ 1 w 1717932"/>
                <a:gd name="connsiteY43" fmla="*/ 1055274 h 2094643"/>
                <a:gd name="connsiteX44" fmla="*/ 42483 w 1717932"/>
                <a:gd name="connsiteY44" fmla="*/ 1012031 h 2094643"/>
                <a:gd name="connsiteX45" fmla="*/ 294038 w 1717932"/>
                <a:gd name="connsiteY45" fmla="*/ 719424 h 2094643"/>
                <a:gd name="connsiteX46" fmla="*/ 678467 w 1717932"/>
                <a:gd name="connsiteY46" fmla="*/ 878015 h 2094643"/>
                <a:gd name="connsiteX47" fmla="*/ 645701 w 1717932"/>
                <a:gd name="connsiteY47" fmla="*/ 957168 h 2094643"/>
                <a:gd name="connsiteX48" fmla="*/ 261272 w 1717932"/>
                <a:gd name="connsiteY48" fmla="*/ 798672 h 2094643"/>
                <a:gd name="connsiteX49" fmla="*/ 238031 w 1717932"/>
                <a:gd name="connsiteY49" fmla="*/ 742665 h 2094643"/>
                <a:gd name="connsiteX50" fmla="*/ 294038 w 1717932"/>
                <a:gd name="connsiteY50" fmla="*/ 719424 h 2094643"/>
                <a:gd name="connsiteX51" fmla="*/ 1657828 w 1717932"/>
                <a:gd name="connsiteY51" fmla="*/ 717613 h 2094643"/>
                <a:gd name="connsiteX52" fmla="*/ 1713835 w 1717932"/>
                <a:gd name="connsiteY52" fmla="*/ 740759 h 2094643"/>
                <a:gd name="connsiteX53" fmla="*/ 1690784 w 1717932"/>
                <a:gd name="connsiteY53" fmla="*/ 796862 h 2094643"/>
                <a:gd name="connsiteX54" fmla="*/ 1319119 w 1717932"/>
                <a:gd name="connsiteY54" fmla="*/ 951262 h 2094643"/>
                <a:gd name="connsiteX55" fmla="*/ 1284924 w 1717932"/>
                <a:gd name="connsiteY55" fmla="*/ 872585 h 2094643"/>
                <a:gd name="connsiteX56" fmla="*/ 1639445 w 1717932"/>
                <a:gd name="connsiteY56" fmla="*/ 342114 h 2094643"/>
                <a:gd name="connsiteX57" fmla="*/ 1669734 w 1717932"/>
                <a:gd name="connsiteY57" fmla="*/ 354616 h 2094643"/>
                <a:gd name="connsiteX58" fmla="*/ 1669639 w 1717932"/>
                <a:gd name="connsiteY58" fmla="*/ 415290 h 2094643"/>
                <a:gd name="connsiteX59" fmla="*/ 1255111 w 1717932"/>
                <a:gd name="connsiteY59" fmla="*/ 829818 h 2094643"/>
                <a:gd name="connsiteX60" fmla="*/ 1193389 w 1717932"/>
                <a:gd name="connsiteY60" fmla="*/ 770287 h 2094643"/>
                <a:gd name="connsiteX61" fmla="*/ 1609155 w 1717932"/>
                <a:gd name="connsiteY61" fmla="*/ 354616 h 2094643"/>
                <a:gd name="connsiteX62" fmla="*/ 1639445 w 1717932"/>
                <a:gd name="connsiteY62" fmla="*/ 342114 h 2094643"/>
                <a:gd name="connsiteX63" fmla="*/ 304611 w 1717932"/>
                <a:gd name="connsiteY63" fmla="*/ 332208 h 2094643"/>
                <a:gd name="connsiteX64" fmla="*/ 334901 w 1717932"/>
                <a:gd name="connsiteY64" fmla="*/ 344710 h 2094643"/>
                <a:gd name="connsiteX65" fmla="*/ 766002 w 1717932"/>
                <a:gd name="connsiteY65" fmla="*/ 775811 h 2094643"/>
                <a:gd name="connsiteX66" fmla="*/ 705899 w 1717932"/>
                <a:gd name="connsiteY66" fmla="*/ 836866 h 2094643"/>
                <a:gd name="connsiteX67" fmla="*/ 274322 w 1717932"/>
                <a:gd name="connsiteY67" fmla="*/ 405289 h 2094643"/>
                <a:gd name="connsiteX68" fmla="*/ 274322 w 1717932"/>
                <a:gd name="connsiteY68" fmla="*/ 344710 h 2094643"/>
                <a:gd name="connsiteX69" fmla="*/ 304611 w 1717932"/>
                <a:gd name="connsiteY69" fmla="*/ 332208 h 2094643"/>
                <a:gd name="connsiteX70" fmla="*/ 1254253 w 1717932"/>
                <a:gd name="connsiteY70" fmla="*/ 309991 h 2094643"/>
                <a:gd name="connsiteX71" fmla="*/ 1287019 w 1717932"/>
                <a:gd name="connsiteY71" fmla="*/ 310134 h 2094643"/>
                <a:gd name="connsiteX72" fmla="*/ 1309879 w 1717932"/>
                <a:gd name="connsiteY72" fmla="*/ 366236 h 2094643"/>
                <a:gd name="connsiteX73" fmla="*/ 1151383 w 1717932"/>
                <a:gd name="connsiteY73" fmla="*/ 743140 h 2094643"/>
                <a:gd name="connsiteX74" fmla="*/ 1071754 w 1717932"/>
                <a:gd name="connsiteY74" fmla="*/ 711422 h 2094643"/>
                <a:gd name="connsiteX75" fmla="*/ 1230917 w 1717932"/>
                <a:gd name="connsiteY75" fmla="*/ 332994 h 2094643"/>
                <a:gd name="connsiteX76" fmla="*/ 1254253 w 1717932"/>
                <a:gd name="connsiteY76" fmla="*/ 309991 h 2094643"/>
                <a:gd name="connsiteX77" fmla="*/ 672561 w 1717932"/>
                <a:gd name="connsiteY77" fmla="*/ 306324 h 2094643"/>
                <a:gd name="connsiteX78" fmla="*/ 728473 w 1717932"/>
                <a:gd name="connsiteY78" fmla="*/ 329660 h 2094643"/>
                <a:gd name="connsiteX79" fmla="*/ 886302 w 1717932"/>
                <a:gd name="connsiteY79" fmla="*/ 713804 h 2094643"/>
                <a:gd name="connsiteX80" fmla="*/ 807435 w 1717932"/>
                <a:gd name="connsiteY80" fmla="*/ 747522 h 2094643"/>
                <a:gd name="connsiteX81" fmla="*/ 649225 w 1717932"/>
                <a:gd name="connsiteY81" fmla="*/ 362236 h 2094643"/>
                <a:gd name="connsiteX82" fmla="*/ 672561 w 1717932"/>
                <a:gd name="connsiteY82" fmla="*/ 306324 h 2094643"/>
                <a:gd name="connsiteX83" fmla="*/ 976981 w 1717932"/>
                <a:gd name="connsiteY83" fmla="*/ 0 h 2094643"/>
                <a:gd name="connsiteX84" fmla="*/ 1019843 w 1717932"/>
                <a:gd name="connsiteY84" fmla="*/ 42863 h 2094643"/>
                <a:gd name="connsiteX85" fmla="*/ 1019843 w 1717932"/>
                <a:gd name="connsiteY85" fmla="*/ 702088 h 2094643"/>
                <a:gd name="connsiteX86" fmla="*/ 983267 w 1717932"/>
                <a:gd name="connsiteY86" fmla="*/ 700183 h 2094643"/>
                <a:gd name="connsiteX87" fmla="*/ 934118 w 1717932"/>
                <a:gd name="connsiteY87" fmla="*/ 703612 h 2094643"/>
                <a:gd name="connsiteX88" fmla="*/ 934118 w 1717932"/>
                <a:gd name="connsiteY88" fmla="*/ 42863 h 2094643"/>
                <a:gd name="connsiteX89" fmla="*/ 976981 w 1717932"/>
                <a:gd name="connsiteY89" fmla="*/ 0 h 2094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717932" h="2094643">
                  <a:moveTo>
                    <a:pt x="934118" y="1396746"/>
                  </a:moveTo>
                  <a:cubicBezTo>
                    <a:pt x="950120" y="1399032"/>
                    <a:pt x="966598" y="1400270"/>
                    <a:pt x="983267" y="1400270"/>
                  </a:cubicBezTo>
                  <a:cubicBezTo>
                    <a:pt x="995649" y="1400270"/>
                    <a:pt x="1007841" y="1399604"/>
                    <a:pt x="1019843" y="1398365"/>
                  </a:cubicBezTo>
                  <a:lnTo>
                    <a:pt x="1019843" y="2051780"/>
                  </a:lnTo>
                  <a:cubicBezTo>
                    <a:pt x="1019843" y="2075307"/>
                    <a:pt x="1000602" y="2094643"/>
                    <a:pt x="976981" y="2094643"/>
                  </a:cubicBezTo>
                  <a:cubicBezTo>
                    <a:pt x="953454" y="2094643"/>
                    <a:pt x="934118" y="2075307"/>
                    <a:pt x="934118" y="2051780"/>
                  </a:cubicBezTo>
                  <a:close/>
                  <a:moveTo>
                    <a:pt x="1150811" y="1357693"/>
                  </a:moveTo>
                  <a:lnTo>
                    <a:pt x="1304735" y="1732502"/>
                  </a:lnTo>
                  <a:cubicBezTo>
                    <a:pt x="1313689" y="1754314"/>
                    <a:pt x="1303211" y="1779460"/>
                    <a:pt x="1281399" y="1788414"/>
                  </a:cubicBezTo>
                  <a:cubicBezTo>
                    <a:pt x="1259587" y="1797367"/>
                    <a:pt x="1234441" y="1786890"/>
                    <a:pt x="1225487" y="1765077"/>
                  </a:cubicBezTo>
                  <a:lnTo>
                    <a:pt x="1071087" y="1389221"/>
                  </a:lnTo>
                  <a:cubicBezTo>
                    <a:pt x="1099186" y="1381982"/>
                    <a:pt x="1125951" y="1371314"/>
                    <a:pt x="1150811" y="1357693"/>
                  </a:cubicBezTo>
                  <a:close/>
                  <a:moveTo>
                    <a:pt x="803054" y="1350359"/>
                  </a:moveTo>
                  <a:cubicBezTo>
                    <a:pt x="827343" y="1365027"/>
                    <a:pt x="853632" y="1376743"/>
                    <a:pt x="881350" y="1385220"/>
                  </a:cubicBezTo>
                  <a:lnTo>
                    <a:pt x="723044" y="1761744"/>
                  </a:lnTo>
                  <a:cubicBezTo>
                    <a:pt x="713900" y="1783461"/>
                    <a:pt x="688659" y="1793748"/>
                    <a:pt x="666942" y="1784604"/>
                  </a:cubicBezTo>
                  <a:cubicBezTo>
                    <a:pt x="645225" y="1775460"/>
                    <a:pt x="634938" y="1750218"/>
                    <a:pt x="644082" y="1728501"/>
                  </a:cubicBezTo>
                  <a:close/>
                  <a:moveTo>
                    <a:pt x="1257682" y="1267492"/>
                  </a:moveTo>
                  <a:lnTo>
                    <a:pt x="1679640" y="1689449"/>
                  </a:lnTo>
                  <a:cubicBezTo>
                    <a:pt x="1696309" y="1706118"/>
                    <a:pt x="1696309" y="1733360"/>
                    <a:pt x="1679544" y="1750028"/>
                  </a:cubicBezTo>
                  <a:cubicBezTo>
                    <a:pt x="1662876" y="1766697"/>
                    <a:pt x="1635634" y="1766697"/>
                    <a:pt x="1618965" y="1750028"/>
                  </a:cubicBezTo>
                  <a:lnTo>
                    <a:pt x="1196627" y="1327690"/>
                  </a:lnTo>
                  <a:cubicBezTo>
                    <a:pt x="1219392" y="1310164"/>
                    <a:pt x="1239870" y="1289971"/>
                    <a:pt x="1257682" y="1267492"/>
                  </a:cubicBezTo>
                  <a:close/>
                  <a:moveTo>
                    <a:pt x="703328" y="1260348"/>
                  </a:moveTo>
                  <a:cubicBezTo>
                    <a:pt x="720568" y="1283303"/>
                    <a:pt x="740570" y="1304068"/>
                    <a:pt x="762859" y="1322070"/>
                  </a:cubicBezTo>
                  <a:lnTo>
                    <a:pt x="344807" y="1740027"/>
                  </a:lnTo>
                  <a:cubicBezTo>
                    <a:pt x="328138" y="1756696"/>
                    <a:pt x="300896" y="1756696"/>
                    <a:pt x="284228" y="1740027"/>
                  </a:cubicBezTo>
                  <a:cubicBezTo>
                    <a:pt x="267559" y="1723358"/>
                    <a:pt x="267559" y="1696117"/>
                    <a:pt x="284228" y="1679448"/>
                  </a:cubicBezTo>
                  <a:close/>
                  <a:moveTo>
                    <a:pt x="1320833" y="1143000"/>
                  </a:moveTo>
                  <a:lnTo>
                    <a:pt x="1691355" y="1295781"/>
                  </a:lnTo>
                  <a:cubicBezTo>
                    <a:pt x="1713167" y="1304734"/>
                    <a:pt x="1723740" y="1330071"/>
                    <a:pt x="1714692" y="1351788"/>
                  </a:cubicBezTo>
                  <a:cubicBezTo>
                    <a:pt x="1705643" y="1373505"/>
                    <a:pt x="1680497" y="1383983"/>
                    <a:pt x="1658684" y="1375029"/>
                  </a:cubicBezTo>
                  <a:lnTo>
                    <a:pt x="1288162" y="1222248"/>
                  </a:lnTo>
                  <a:cubicBezTo>
                    <a:pt x="1302164" y="1197578"/>
                    <a:pt x="1313213" y="1171004"/>
                    <a:pt x="1320833" y="1143000"/>
                  </a:cubicBezTo>
                  <a:close/>
                  <a:moveTo>
                    <a:pt x="644463" y="1138714"/>
                  </a:moveTo>
                  <a:cubicBezTo>
                    <a:pt x="651798" y="1166813"/>
                    <a:pt x="662561" y="1193483"/>
                    <a:pt x="676181" y="1218438"/>
                  </a:cubicBezTo>
                  <a:lnTo>
                    <a:pt x="294800" y="1376839"/>
                  </a:lnTo>
                  <a:cubicBezTo>
                    <a:pt x="273083" y="1385888"/>
                    <a:pt x="247842" y="1375506"/>
                    <a:pt x="238793" y="1353693"/>
                  </a:cubicBezTo>
                  <a:cubicBezTo>
                    <a:pt x="229745" y="1331976"/>
                    <a:pt x="240127" y="1306735"/>
                    <a:pt x="261939" y="1297686"/>
                  </a:cubicBezTo>
                  <a:close/>
                  <a:moveTo>
                    <a:pt x="635986" y="1007173"/>
                  </a:moveTo>
                  <a:cubicBezTo>
                    <a:pt x="634176" y="1021270"/>
                    <a:pt x="633223" y="1035653"/>
                    <a:pt x="633223" y="1050226"/>
                  </a:cubicBezTo>
                  <a:cubicBezTo>
                    <a:pt x="633223" y="1064704"/>
                    <a:pt x="634176" y="1078896"/>
                    <a:pt x="635986" y="1092898"/>
                  </a:cubicBezTo>
                  <a:lnTo>
                    <a:pt x="43245" y="1097756"/>
                  </a:lnTo>
                  <a:cubicBezTo>
                    <a:pt x="19623" y="1097946"/>
                    <a:pt x="192" y="1078801"/>
                    <a:pt x="1" y="1055274"/>
                  </a:cubicBezTo>
                  <a:cubicBezTo>
                    <a:pt x="-189" y="1031652"/>
                    <a:pt x="18956" y="1012221"/>
                    <a:pt x="42483" y="1012031"/>
                  </a:cubicBezTo>
                  <a:close/>
                  <a:moveTo>
                    <a:pt x="294038" y="719424"/>
                  </a:moveTo>
                  <a:lnTo>
                    <a:pt x="678467" y="878015"/>
                  </a:lnTo>
                  <a:cubicBezTo>
                    <a:pt x="664561" y="902684"/>
                    <a:pt x="653417" y="929259"/>
                    <a:pt x="645701" y="957168"/>
                  </a:cubicBezTo>
                  <a:lnTo>
                    <a:pt x="261272" y="798672"/>
                  </a:lnTo>
                  <a:cubicBezTo>
                    <a:pt x="239555" y="789623"/>
                    <a:pt x="228983" y="764382"/>
                    <a:pt x="238031" y="742665"/>
                  </a:cubicBezTo>
                  <a:cubicBezTo>
                    <a:pt x="247080" y="720948"/>
                    <a:pt x="272226" y="710470"/>
                    <a:pt x="294038" y="719424"/>
                  </a:cubicBezTo>
                  <a:close/>
                  <a:moveTo>
                    <a:pt x="1657828" y="717613"/>
                  </a:moveTo>
                  <a:cubicBezTo>
                    <a:pt x="1679545" y="708565"/>
                    <a:pt x="1704786" y="718947"/>
                    <a:pt x="1713835" y="740759"/>
                  </a:cubicBezTo>
                  <a:cubicBezTo>
                    <a:pt x="1722883" y="762571"/>
                    <a:pt x="1712501" y="787717"/>
                    <a:pt x="1690784" y="796862"/>
                  </a:cubicBezTo>
                  <a:lnTo>
                    <a:pt x="1319119" y="951262"/>
                  </a:lnTo>
                  <a:cubicBezTo>
                    <a:pt x="1310927" y="923449"/>
                    <a:pt x="1299402" y="897064"/>
                    <a:pt x="1284924" y="872585"/>
                  </a:cubicBezTo>
                  <a:close/>
                  <a:moveTo>
                    <a:pt x="1639445" y="342114"/>
                  </a:moveTo>
                  <a:cubicBezTo>
                    <a:pt x="1650422" y="342114"/>
                    <a:pt x="1661400" y="346281"/>
                    <a:pt x="1669734" y="354616"/>
                  </a:cubicBezTo>
                  <a:cubicBezTo>
                    <a:pt x="1686403" y="371284"/>
                    <a:pt x="1686403" y="398526"/>
                    <a:pt x="1669639" y="415290"/>
                  </a:cubicBezTo>
                  <a:lnTo>
                    <a:pt x="1255111" y="829818"/>
                  </a:lnTo>
                  <a:cubicBezTo>
                    <a:pt x="1237014" y="807529"/>
                    <a:pt x="1216344" y="787527"/>
                    <a:pt x="1193389" y="770287"/>
                  </a:cubicBezTo>
                  <a:lnTo>
                    <a:pt x="1609155" y="354616"/>
                  </a:lnTo>
                  <a:cubicBezTo>
                    <a:pt x="1617490" y="346281"/>
                    <a:pt x="1628467" y="342114"/>
                    <a:pt x="1639445" y="342114"/>
                  </a:cubicBezTo>
                  <a:close/>
                  <a:moveTo>
                    <a:pt x="304611" y="332208"/>
                  </a:moveTo>
                  <a:cubicBezTo>
                    <a:pt x="315589" y="332208"/>
                    <a:pt x="326566" y="336375"/>
                    <a:pt x="334901" y="344710"/>
                  </a:cubicBezTo>
                  <a:lnTo>
                    <a:pt x="766002" y="775811"/>
                  </a:lnTo>
                  <a:cubicBezTo>
                    <a:pt x="743523" y="793623"/>
                    <a:pt x="723330" y="814102"/>
                    <a:pt x="705899" y="836866"/>
                  </a:cubicBezTo>
                  <a:lnTo>
                    <a:pt x="274322" y="405289"/>
                  </a:lnTo>
                  <a:cubicBezTo>
                    <a:pt x="257653" y="388620"/>
                    <a:pt x="257653" y="361378"/>
                    <a:pt x="274322" y="344710"/>
                  </a:cubicBezTo>
                  <a:cubicBezTo>
                    <a:pt x="282656" y="336375"/>
                    <a:pt x="293633" y="332208"/>
                    <a:pt x="304611" y="332208"/>
                  </a:cubicBezTo>
                  <a:close/>
                  <a:moveTo>
                    <a:pt x="1254253" y="309991"/>
                  </a:moveTo>
                  <a:cubicBezTo>
                    <a:pt x="1264421" y="305848"/>
                    <a:pt x="1276161" y="305562"/>
                    <a:pt x="1287019" y="310134"/>
                  </a:cubicBezTo>
                  <a:cubicBezTo>
                    <a:pt x="1308736" y="319278"/>
                    <a:pt x="1319023" y="344519"/>
                    <a:pt x="1309879" y="366236"/>
                  </a:cubicBezTo>
                  <a:lnTo>
                    <a:pt x="1151383" y="743140"/>
                  </a:lnTo>
                  <a:cubicBezTo>
                    <a:pt x="1126523" y="729424"/>
                    <a:pt x="1099758" y="718756"/>
                    <a:pt x="1071754" y="711422"/>
                  </a:cubicBezTo>
                  <a:lnTo>
                    <a:pt x="1230917" y="332994"/>
                  </a:lnTo>
                  <a:cubicBezTo>
                    <a:pt x="1235489" y="322135"/>
                    <a:pt x="1244085" y="314134"/>
                    <a:pt x="1254253" y="309991"/>
                  </a:cubicBezTo>
                  <a:close/>
                  <a:moveTo>
                    <a:pt x="672561" y="306324"/>
                  </a:moveTo>
                  <a:cubicBezTo>
                    <a:pt x="694374" y="297371"/>
                    <a:pt x="719520" y="307848"/>
                    <a:pt x="728473" y="329660"/>
                  </a:cubicBezTo>
                  <a:lnTo>
                    <a:pt x="886302" y="713804"/>
                  </a:lnTo>
                  <a:cubicBezTo>
                    <a:pt x="858394" y="721900"/>
                    <a:pt x="832010" y="733235"/>
                    <a:pt x="807435" y="747522"/>
                  </a:cubicBezTo>
                  <a:lnTo>
                    <a:pt x="649225" y="362236"/>
                  </a:lnTo>
                  <a:cubicBezTo>
                    <a:pt x="640272" y="340424"/>
                    <a:pt x="650749" y="315278"/>
                    <a:pt x="672561" y="306324"/>
                  </a:cubicBezTo>
                  <a:close/>
                  <a:moveTo>
                    <a:pt x="976981" y="0"/>
                  </a:moveTo>
                  <a:cubicBezTo>
                    <a:pt x="1000507" y="0"/>
                    <a:pt x="1019843" y="19336"/>
                    <a:pt x="1019843" y="42863"/>
                  </a:cubicBezTo>
                  <a:lnTo>
                    <a:pt x="1019843" y="702088"/>
                  </a:lnTo>
                  <a:cubicBezTo>
                    <a:pt x="1007841" y="700850"/>
                    <a:pt x="995649" y="700183"/>
                    <a:pt x="983267" y="700183"/>
                  </a:cubicBezTo>
                  <a:cubicBezTo>
                    <a:pt x="966598" y="700183"/>
                    <a:pt x="950120" y="701421"/>
                    <a:pt x="934118" y="703612"/>
                  </a:cubicBezTo>
                  <a:lnTo>
                    <a:pt x="934118" y="42863"/>
                  </a:lnTo>
                  <a:cubicBezTo>
                    <a:pt x="934118" y="19336"/>
                    <a:pt x="953454" y="0"/>
                    <a:pt x="976981" y="0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ihandform: Form 995">
              <a:extLst>
                <a:ext uri="{FF2B5EF4-FFF2-40B4-BE49-F238E27FC236}">
                  <a16:creationId xmlns:a16="http://schemas.microsoft.com/office/drawing/2014/main" id="{C135F379-95D4-FF5B-27A3-EA972B8CEC5D}"/>
                </a:ext>
              </a:extLst>
            </p:cNvPr>
            <p:cNvSpPr/>
            <p:nvPr/>
          </p:nvSpPr>
          <p:spPr bwMode="gray">
            <a:xfrm>
              <a:off x="2831243" y="4935205"/>
              <a:ext cx="1504950" cy="403289"/>
            </a:xfrm>
            <a:custGeom>
              <a:avLst/>
              <a:gdLst>
                <a:gd name="connsiteX0" fmla="*/ 201644 w 1504950"/>
                <a:gd name="connsiteY0" fmla="*/ 0 h 403289"/>
                <a:gd name="connsiteX1" fmla="*/ 344229 w 1504950"/>
                <a:gd name="connsiteY1" fmla="*/ 59060 h 403289"/>
                <a:gd name="connsiteX2" fmla="*/ 379930 w 1504950"/>
                <a:gd name="connsiteY2" fmla="*/ 112012 h 403289"/>
                <a:gd name="connsiteX3" fmla="*/ 384143 w 1504950"/>
                <a:gd name="connsiteY3" fmla="*/ 111156 h 403289"/>
                <a:gd name="connsiteX4" fmla="*/ 1419225 w 1504950"/>
                <a:gd name="connsiteY4" fmla="*/ 111156 h 403289"/>
                <a:gd name="connsiteX5" fmla="*/ 1504950 w 1504950"/>
                <a:gd name="connsiteY5" fmla="*/ 196881 h 403289"/>
                <a:gd name="connsiteX6" fmla="*/ 1419225 w 1504950"/>
                <a:gd name="connsiteY6" fmla="*/ 282606 h 403289"/>
                <a:gd name="connsiteX7" fmla="*/ 385776 w 1504950"/>
                <a:gd name="connsiteY7" fmla="*/ 282606 h 403289"/>
                <a:gd name="connsiteX8" fmla="*/ 344229 w 1504950"/>
                <a:gd name="connsiteY8" fmla="*/ 344229 h 403289"/>
                <a:gd name="connsiteX9" fmla="*/ 201644 w 1504950"/>
                <a:gd name="connsiteY9" fmla="*/ 403289 h 403289"/>
                <a:gd name="connsiteX10" fmla="*/ 0 w 1504950"/>
                <a:gd name="connsiteY10" fmla="*/ 201644 h 403289"/>
                <a:gd name="connsiteX11" fmla="*/ 201644 w 1504950"/>
                <a:gd name="connsiteY11" fmla="*/ 0 h 40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4950" h="403289">
                  <a:moveTo>
                    <a:pt x="201644" y="0"/>
                  </a:moveTo>
                  <a:cubicBezTo>
                    <a:pt x="257326" y="0"/>
                    <a:pt x="307738" y="22570"/>
                    <a:pt x="344229" y="59060"/>
                  </a:cubicBezTo>
                  <a:lnTo>
                    <a:pt x="379930" y="112012"/>
                  </a:lnTo>
                  <a:lnTo>
                    <a:pt x="384143" y="111156"/>
                  </a:lnTo>
                  <a:lnTo>
                    <a:pt x="1419225" y="111156"/>
                  </a:lnTo>
                  <a:cubicBezTo>
                    <a:pt x="1466374" y="111156"/>
                    <a:pt x="1504950" y="149732"/>
                    <a:pt x="1504950" y="196881"/>
                  </a:cubicBezTo>
                  <a:cubicBezTo>
                    <a:pt x="1504950" y="244030"/>
                    <a:pt x="1466374" y="282606"/>
                    <a:pt x="1419225" y="282606"/>
                  </a:cubicBezTo>
                  <a:lnTo>
                    <a:pt x="385776" y="282606"/>
                  </a:lnTo>
                  <a:lnTo>
                    <a:pt x="344229" y="344229"/>
                  </a:lnTo>
                  <a:cubicBezTo>
                    <a:pt x="307738" y="380719"/>
                    <a:pt x="257326" y="403289"/>
                    <a:pt x="201644" y="403289"/>
                  </a:cubicBezTo>
                  <a:cubicBezTo>
                    <a:pt x="90279" y="403289"/>
                    <a:pt x="0" y="313009"/>
                    <a:pt x="0" y="201644"/>
                  </a:cubicBezTo>
                  <a:cubicBezTo>
                    <a:pt x="0" y="90279"/>
                    <a:pt x="90279" y="0"/>
                    <a:pt x="20164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pic>
        <p:nvPicPr>
          <p:cNvPr id="59" name="Picture 58" descr="A picture containing font, design, logo, graphics&#10;&#10;Description automatically generated">
            <a:extLst>
              <a:ext uri="{FF2B5EF4-FFF2-40B4-BE49-F238E27FC236}">
                <a16:creationId xmlns:a16="http://schemas.microsoft.com/office/drawing/2014/main" id="{36B3134A-5587-C1D5-4412-3928E280459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897" y="5476223"/>
            <a:ext cx="648000" cy="648000"/>
          </a:xfrm>
          <a:prstGeom prst="rect">
            <a:avLst/>
          </a:prstGeom>
        </p:spPr>
      </p:pic>
      <p:pic>
        <p:nvPicPr>
          <p:cNvPr id="63" name="Picture 62" descr="A picture containing graphics, design&#10;&#10;Description automatically generated">
            <a:extLst>
              <a:ext uri="{FF2B5EF4-FFF2-40B4-BE49-F238E27FC236}">
                <a16:creationId xmlns:a16="http://schemas.microsoft.com/office/drawing/2014/main" id="{C8070011-A721-CEBC-1B7F-ED65E415C32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29" y="2543789"/>
            <a:ext cx="576000" cy="5760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10C8CEDD-2716-5976-7954-EBAD9D079599}"/>
              </a:ext>
            </a:extLst>
          </p:cNvPr>
          <p:cNvGrpSpPr/>
          <p:nvPr/>
        </p:nvGrpSpPr>
        <p:grpSpPr>
          <a:xfrm>
            <a:off x="3569376" y="4491673"/>
            <a:ext cx="2453013" cy="257706"/>
            <a:chOff x="3529719" y="4491673"/>
            <a:chExt cx="2453013" cy="257706"/>
          </a:xfrm>
        </p:grpSpPr>
        <p:grpSp>
          <p:nvGrpSpPr>
            <p:cNvPr id="10" name="Gruppieren 16">
              <a:extLst>
                <a:ext uri="{FF2B5EF4-FFF2-40B4-BE49-F238E27FC236}">
                  <a16:creationId xmlns:a16="http://schemas.microsoft.com/office/drawing/2014/main" id="{32022D44-C7EE-226F-114F-5A64A47FF700}"/>
                </a:ext>
              </a:extLst>
            </p:cNvPr>
            <p:cNvGrpSpPr/>
            <p:nvPr/>
          </p:nvGrpSpPr>
          <p:grpSpPr>
            <a:xfrm>
              <a:off x="3529719" y="4491673"/>
              <a:ext cx="1546196" cy="257706"/>
              <a:chOff x="911424" y="5733255"/>
              <a:chExt cx="1728160" cy="288033"/>
            </a:xfrm>
          </p:grpSpPr>
          <p:pic>
            <p:nvPicPr>
              <p:cNvPr id="11" name="Grafik 33">
                <a:extLst>
                  <a:ext uri="{FF2B5EF4-FFF2-40B4-BE49-F238E27FC236}">
                    <a16:creationId xmlns:a16="http://schemas.microsoft.com/office/drawing/2014/main" id="{4533BAF4-271D-5FFA-C11F-AA9A9771C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1424" y="5733255"/>
                <a:ext cx="1002083" cy="288000"/>
              </a:xfrm>
              <a:prstGeom prst="rect">
                <a:avLst/>
              </a:prstGeom>
            </p:spPr>
          </p:pic>
          <p:pic>
            <p:nvPicPr>
              <p:cNvPr id="12" name="Grafik 10">
                <a:extLst>
                  <a:ext uri="{FF2B5EF4-FFF2-40B4-BE49-F238E27FC236}">
                    <a16:creationId xmlns:a16="http://schemas.microsoft.com/office/drawing/2014/main" id="{1F494189-0349-05CC-B9BF-0DAC4151C6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51584" y="5733288"/>
                <a:ext cx="288000" cy="288000"/>
              </a:xfrm>
              <a:prstGeom prst="rect">
                <a:avLst/>
              </a:prstGeom>
            </p:spPr>
          </p:pic>
          <p:pic>
            <p:nvPicPr>
              <p:cNvPr id="13" name="Grafik 15">
                <a:extLst>
                  <a:ext uri="{FF2B5EF4-FFF2-40B4-BE49-F238E27FC236}">
                    <a16:creationId xmlns:a16="http://schemas.microsoft.com/office/drawing/2014/main" id="{47A0103E-7009-441B-F7CC-B4E1CF3F5C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91544" y="5733255"/>
                <a:ext cx="288000" cy="288000"/>
              </a:xfrm>
              <a:prstGeom prst="rect">
                <a:avLst/>
              </a:prstGeom>
            </p:spPr>
          </p:pic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5971EDA-F4BC-D3A4-D0FE-55A2FCCA5CB7}"/>
                </a:ext>
              </a:extLst>
            </p:cNvPr>
            <p:cNvSpPr txBox="1"/>
            <p:nvPr/>
          </p:nvSpPr>
          <p:spPr bwMode="gray">
            <a:xfrm>
              <a:off x="5068332" y="4499713"/>
              <a:ext cx="914400" cy="24963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buClr>
                  <a:schemeClr val="bg2"/>
                </a:buClr>
              </a:pPr>
              <a:r>
                <a:rPr lang="en-US" sz="1200" b="1" dirty="0">
                  <a:solidFill>
                    <a:schemeClr val="accent2"/>
                  </a:solidFill>
                </a:rPr>
                <a:t>{</a:t>
              </a:r>
              <a:r>
                <a:rPr lang="en-US" sz="1200" b="1" dirty="0">
                  <a:solidFill>
                    <a:schemeClr val="bg2"/>
                  </a:solidFill>
                </a:rPr>
                <a:t>REST API</a:t>
              </a:r>
              <a:r>
                <a:rPr lang="en-US" sz="1200" b="1" dirty="0">
                  <a:solidFill>
                    <a:schemeClr val="accent2"/>
                  </a:solidFill>
                </a:rPr>
                <a:t>}</a:t>
              </a:r>
            </a:p>
          </p:txBody>
        </p:sp>
      </p:grpSp>
      <p:pic>
        <p:nvPicPr>
          <p:cNvPr id="21" name="Picture 2" descr="GitHub Logos and Usage · GitHub">
            <a:extLst>
              <a:ext uri="{FF2B5EF4-FFF2-40B4-BE49-F238E27FC236}">
                <a16:creationId xmlns:a16="http://schemas.microsoft.com/office/drawing/2014/main" id="{96A5551D-60CD-A348-AF05-842CD0D3E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4300" y="4365752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44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A21255B9-D083-4747-B212-1F7C750CBBF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picoScan100 | 2D LiDAR sensors | Dynamic Ranging | Autonomous Perception</a:t>
            </a:r>
            <a:endParaRPr lang="en-US" noProof="0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FD00C978-EA9E-47C4-9FA2-0384716198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6D7710-438E-4161-93C9-3F9A4222BCCB}" type="slidenum">
              <a:rPr lang="en-US" noProof="0" smtClean="0"/>
              <a:pPr/>
              <a:t>12</a:t>
            </a:fld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/>
          </p:nvPr>
        </p:nvSpPr>
        <p:spPr/>
        <p:txBody>
          <a:bodyPr tIns="72000" rIns="108000"/>
          <a:lstStyle/>
          <a:p>
            <a:pPr lvl="1"/>
            <a:r>
              <a:rPr lang="en-US" dirty="0">
                <a:solidFill>
                  <a:schemeClr val="tx2"/>
                </a:solidFill>
              </a:rPr>
              <a:t>Features enabling outdoor use</a:t>
            </a:r>
          </a:p>
          <a:p>
            <a:pPr lvl="2"/>
            <a:r>
              <a:rPr lang="en-US" dirty="0"/>
              <a:t>Improved performance enables usage in wider areas</a:t>
            </a:r>
          </a:p>
          <a:p>
            <a:pPr lvl="2">
              <a:spcBef>
                <a:spcPts val="0"/>
              </a:spcBef>
            </a:pPr>
            <a:r>
              <a:rPr lang="en-US" dirty="0"/>
              <a:t>Filter &amp; analytics features</a:t>
            </a:r>
          </a:p>
          <a:p>
            <a:pPr lvl="3"/>
            <a:r>
              <a:rPr lang="en-US" dirty="0"/>
              <a:t>Multi-echo – robust measuring data (dust, rain etc.)</a:t>
            </a:r>
          </a:p>
          <a:p>
            <a:pPr lvl="3"/>
            <a:r>
              <a:rPr lang="en-US" dirty="0"/>
              <a:t>Fog suppression</a:t>
            </a:r>
          </a:p>
          <a:p>
            <a:pPr lvl="3"/>
            <a:r>
              <a:rPr lang="en-US" dirty="0"/>
              <a:t>Reflector landmarks</a:t>
            </a:r>
          </a:p>
          <a:p>
            <a:pPr lvl="3"/>
            <a:r>
              <a:rPr lang="en-US" dirty="0"/>
              <a:t>Optic hood contamination indication</a:t>
            </a:r>
            <a:endParaRPr lang="en-US" sz="1000" dirty="0"/>
          </a:p>
          <a:p>
            <a:pPr lvl="1"/>
            <a:r>
              <a:rPr lang="en-US" dirty="0">
                <a:solidFill>
                  <a:schemeClr val="tx2"/>
                </a:solidFill>
              </a:rPr>
              <a:t>Ruggedized design</a:t>
            </a:r>
          </a:p>
          <a:p>
            <a:pPr lvl="2"/>
            <a:r>
              <a:rPr lang="en-US" dirty="0"/>
              <a:t> Inbuilt Shock &amp; Vibration resistance according to level:</a:t>
            </a:r>
          </a:p>
          <a:p>
            <a:pPr lvl="3"/>
            <a:r>
              <a:rPr lang="en-US" dirty="0"/>
              <a:t>“advanced 1”: reduced availability at low scanning frequencies</a:t>
            </a:r>
          </a:p>
          <a:p>
            <a:pPr lvl="3"/>
            <a:r>
              <a:rPr lang="en-US" dirty="0"/>
              <a:t>“advanced 2”: measurement function not guaranteed</a:t>
            </a:r>
          </a:p>
          <a:p>
            <a:pPr lvl="2"/>
            <a:r>
              <a:rPr lang="en-US" dirty="0"/>
              <a:t>Dirt-repellent design</a:t>
            </a:r>
          </a:p>
          <a:p>
            <a:pPr lvl="2"/>
            <a:r>
              <a:rPr lang="en-US" dirty="0"/>
              <a:t>Anticorrosive coating / painting</a:t>
            </a:r>
          </a:p>
          <a:p>
            <a:pPr lvl="2"/>
            <a:r>
              <a:rPr lang="en-US" dirty="0"/>
              <a:t>Venting element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AND BENEFITS</a:t>
            </a: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Outdoor capabilities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/>
        <p:txBody>
          <a:bodyPr tIns="72000" rIns="108000"/>
          <a:lstStyle/>
          <a:p>
            <a:pPr lvl="1"/>
            <a:r>
              <a:rPr lang="en-US" dirty="0">
                <a:solidFill>
                  <a:schemeClr val="tx2"/>
                </a:solidFill>
              </a:rPr>
              <a:t>Ambient conditions</a:t>
            </a:r>
          </a:p>
          <a:p>
            <a:pPr lvl="2">
              <a:spcAft>
                <a:spcPts val="0"/>
              </a:spcAft>
            </a:pPr>
            <a:r>
              <a:rPr lang="en-US" dirty="0"/>
              <a:t>Temperature range: -33 °C…+50°C (-27.4°F…122°F)</a:t>
            </a:r>
          </a:p>
          <a:p>
            <a:pPr lvl="2">
              <a:spcAft>
                <a:spcPts val="0"/>
              </a:spcAft>
            </a:pPr>
            <a:r>
              <a:rPr lang="en-US" dirty="0"/>
              <a:t>Ambient light immunity: 100 klx</a:t>
            </a:r>
          </a:p>
          <a:p>
            <a:pPr lvl="2">
              <a:spcAft>
                <a:spcPts val="0"/>
              </a:spcAft>
            </a:pPr>
            <a:r>
              <a:rPr lang="en-US" dirty="0"/>
              <a:t>Ingress Protection:	IP67 </a:t>
            </a:r>
            <a:r>
              <a:rPr lang="en-US" u="sng" dirty="0"/>
              <a:t>&amp;</a:t>
            </a:r>
            <a:r>
              <a:rPr lang="en-US" dirty="0"/>
              <a:t> IP65</a:t>
            </a:r>
          </a:p>
          <a:p>
            <a:pPr lvl="2">
              <a:spcAft>
                <a:spcPts val="0"/>
              </a:spcAft>
            </a:pPr>
            <a:r>
              <a:rPr lang="en-US" dirty="0"/>
              <a:t>Robust performance in changing ambient conditions supported by venting element (GORE membrane)</a:t>
            </a:r>
          </a:p>
          <a:p>
            <a:pPr lvl="2">
              <a:spcAft>
                <a:spcPts val="0"/>
              </a:spcAft>
            </a:pPr>
            <a:endParaRPr lang="en-US" dirty="0"/>
          </a:p>
          <a:p>
            <a:pPr lvl="1"/>
            <a:r>
              <a:rPr lang="en-US" dirty="0">
                <a:solidFill>
                  <a:schemeClr val="tx2"/>
                </a:solidFill>
              </a:rPr>
              <a:t>Connectivity and accessories for outdoor use</a:t>
            </a:r>
          </a:p>
          <a:p>
            <a:pPr lvl="2"/>
            <a:r>
              <a:rPr lang="en-US" dirty="0"/>
              <a:t>Outdoor System plugs </a:t>
            </a:r>
          </a:p>
          <a:p>
            <a:pPr lvl="3"/>
            <a:r>
              <a:rPr lang="en-US" dirty="0"/>
              <a:t>IP rated connectors</a:t>
            </a:r>
          </a:p>
          <a:p>
            <a:pPr lvl="3"/>
            <a:r>
              <a:rPr lang="en-US" dirty="0"/>
              <a:t>Interfaces used in outdoor applications (CAN**)</a:t>
            </a:r>
          </a:p>
          <a:p>
            <a:pPr lvl="2"/>
            <a:r>
              <a:rPr lang="en-US" dirty="0"/>
              <a:t>Accessories</a:t>
            </a:r>
          </a:p>
          <a:p>
            <a:pPr lvl="3"/>
            <a:r>
              <a:rPr lang="en-US" dirty="0"/>
              <a:t>Weather hood, Outdoor cables</a:t>
            </a:r>
          </a:p>
          <a:p>
            <a:pPr lvl="3"/>
            <a:endParaRPr lang="en-US" dirty="0"/>
          </a:p>
        </p:txBody>
      </p:sp>
      <p:pic>
        <p:nvPicPr>
          <p:cNvPr id="18" name="Bildplatzhalter 17">
            <a:extLst>
              <a:ext uri="{FF2B5EF4-FFF2-40B4-BE49-F238E27FC236}">
                <a16:creationId xmlns:a16="http://schemas.microsoft.com/office/drawing/2014/main" id="{DB15DF7F-6C38-B93A-F02F-A9C5CDE042ED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86" r="7886"/>
          <a:stretch>
            <a:fillRect/>
          </a:stretch>
        </p:blipFill>
        <p:spPr>
          <a:xfrm>
            <a:off x="4455542" y="4906549"/>
            <a:ext cx="1580937" cy="1255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09954A8-5C2D-4BCC-9E0B-2CC4922D6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0425" y="2399237"/>
            <a:ext cx="288000" cy="288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740AF1A-09FB-4914-AF11-0996EAB6B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8779" y="1879220"/>
            <a:ext cx="288000" cy="288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F336A16-A4C1-463C-8026-E0CDBAA93E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0425" y="2111237"/>
            <a:ext cx="288000" cy="288000"/>
          </a:xfrm>
          <a:prstGeom prst="rect">
            <a:avLst/>
          </a:prstGeom>
        </p:spPr>
      </p:pic>
      <p:grpSp>
        <p:nvGrpSpPr>
          <p:cNvPr id="8" name="Gruppieren 911">
            <a:extLst>
              <a:ext uri="{FF2B5EF4-FFF2-40B4-BE49-F238E27FC236}">
                <a16:creationId xmlns:a16="http://schemas.microsoft.com/office/drawing/2014/main" id="{BAF04BDF-C693-3A55-2FEF-72FB2BD0CB87}"/>
              </a:ext>
            </a:extLst>
          </p:cNvPr>
          <p:cNvGrpSpPr/>
          <p:nvPr/>
        </p:nvGrpSpPr>
        <p:grpSpPr bwMode="gray">
          <a:xfrm>
            <a:off x="4216402" y="346702"/>
            <a:ext cx="838198" cy="836946"/>
            <a:chOff x="7685087" y="4225736"/>
            <a:chExt cx="2292760" cy="2289336"/>
          </a:xfrm>
        </p:grpSpPr>
        <p:sp>
          <p:nvSpPr>
            <p:cNvPr id="9" name="Freihandform: Form 912">
              <a:extLst>
                <a:ext uri="{FF2B5EF4-FFF2-40B4-BE49-F238E27FC236}">
                  <a16:creationId xmlns:a16="http://schemas.microsoft.com/office/drawing/2014/main" id="{E463723D-CD8F-0D57-69AC-C88BB4FCB2AC}"/>
                </a:ext>
              </a:extLst>
            </p:cNvPr>
            <p:cNvSpPr/>
            <p:nvPr/>
          </p:nvSpPr>
          <p:spPr bwMode="gray">
            <a:xfrm>
              <a:off x="7685087" y="4548159"/>
              <a:ext cx="1970342" cy="1966913"/>
            </a:xfrm>
            <a:custGeom>
              <a:avLst/>
              <a:gdLst>
                <a:gd name="connsiteX0" fmla="*/ 901731 w 1970342"/>
                <a:gd name="connsiteY0" fmla="*/ 1762316 h 1966913"/>
                <a:gd name="connsiteX1" fmla="*/ 920686 w 1970342"/>
                <a:gd name="connsiteY1" fmla="*/ 1806226 h 1966913"/>
                <a:gd name="connsiteX2" fmla="*/ 961929 w 1970342"/>
                <a:gd name="connsiteY2" fmla="*/ 1781842 h 1966913"/>
                <a:gd name="connsiteX3" fmla="*/ 951452 w 1970342"/>
                <a:gd name="connsiteY3" fmla="*/ 1828515 h 1966913"/>
                <a:gd name="connsiteX4" fmla="*/ 999077 w 1970342"/>
                <a:gd name="connsiteY4" fmla="*/ 1832991 h 1966913"/>
                <a:gd name="connsiteX5" fmla="*/ 963168 w 1970342"/>
                <a:gd name="connsiteY5" fmla="*/ 1864615 h 1966913"/>
                <a:gd name="connsiteX6" fmla="*/ 999077 w 1970342"/>
                <a:gd name="connsiteY6" fmla="*/ 1896237 h 1966913"/>
                <a:gd name="connsiteX7" fmla="*/ 951452 w 1970342"/>
                <a:gd name="connsiteY7" fmla="*/ 1900714 h 1966913"/>
                <a:gd name="connsiteX8" fmla="*/ 961929 w 1970342"/>
                <a:gd name="connsiteY8" fmla="*/ 1947387 h 1966913"/>
                <a:gd name="connsiteX9" fmla="*/ 920686 w 1970342"/>
                <a:gd name="connsiteY9" fmla="*/ 1923003 h 1966913"/>
                <a:gd name="connsiteX10" fmla="*/ 901731 w 1970342"/>
                <a:gd name="connsiteY10" fmla="*/ 1966913 h 1966913"/>
                <a:gd name="connsiteX11" fmla="*/ 882777 w 1970342"/>
                <a:gd name="connsiteY11" fmla="*/ 1923003 h 1966913"/>
                <a:gd name="connsiteX12" fmla="*/ 841629 w 1970342"/>
                <a:gd name="connsiteY12" fmla="*/ 1947387 h 1966913"/>
                <a:gd name="connsiteX13" fmla="*/ 852106 w 1970342"/>
                <a:gd name="connsiteY13" fmla="*/ 1900714 h 1966913"/>
                <a:gd name="connsiteX14" fmla="*/ 804481 w 1970342"/>
                <a:gd name="connsiteY14" fmla="*/ 1896237 h 1966913"/>
                <a:gd name="connsiteX15" fmla="*/ 840390 w 1970342"/>
                <a:gd name="connsiteY15" fmla="*/ 1864615 h 1966913"/>
                <a:gd name="connsiteX16" fmla="*/ 804481 w 1970342"/>
                <a:gd name="connsiteY16" fmla="*/ 1832991 h 1966913"/>
                <a:gd name="connsiteX17" fmla="*/ 852106 w 1970342"/>
                <a:gd name="connsiteY17" fmla="*/ 1828515 h 1966913"/>
                <a:gd name="connsiteX18" fmla="*/ 841629 w 1970342"/>
                <a:gd name="connsiteY18" fmla="*/ 1781842 h 1966913"/>
                <a:gd name="connsiteX19" fmla="*/ 882777 w 1970342"/>
                <a:gd name="connsiteY19" fmla="*/ 1806226 h 1966913"/>
                <a:gd name="connsiteX20" fmla="*/ 1424463 w 1970342"/>
                <a:gd name="connsiteY20" fmla="*/ 1487710 h 1966913"/>
                <a:gd name="connsiteX21" fmla="*/ 1443418 w 1970342"/>
                <a:gd name="connsiteY21" fmla="*/ 1531620 h 1966913"/>
                <a:gd name="connsiteX22" fmla="*/ 1484661 w 1970342"/>
                <a:gd name="connsiteY22" fmla="*/ 1507236 h 1966913"/>
                <a:gd name="connsiteX23" fmla="*/ 1474184 w 1970342"/>
                <a:gd name="connsiteY23" fmla="*/ 1553909 h 1966913"/>
                <a:gd name="connsiteX24" fmla="*/ 1521809 w 1970342"/>
                <a:gd name="connsiteY24" fmla="*/ 1558386 h 1966913"/>
                <a:gd name="connsiteX25" fmla="*/ 1485900 w 1970342"/>
                <a:gd name="connsiteY25" fmla="*/ 1590009 h 1966913"/>
                <a:gd name="connsiteX26" fmla="*/ 1521809 w 1970342"/>
                <a:gd name="connsiteY26" fmla="*/ 1621632 h 1966913"/>
                <a:gd name="connsiteX27" fmla="*/ 1474184 w 1970342"/>
                <a:gd name="connsiteY27" fmla="*/ 1626108 h 1966913"/>
                <a:gd name="connsiteX28" fmla="*/ 1484661 w 1970342"/>
                <a:gd name="connsiteY28" fmla="*/ 1672781 h 1966913"/>
                <a:gd name="connsiteX29" fmla="*/ 1443418 w 1970342"/>
                <a:gd name="connsiteY29" fmla="*/ 1648397 h 1966913"/>
                <a:gd name="connsiteX30" fmla="*/ 1424463 w 1970342"/>
                <a:gd name="connsiteY30" fmla="*/ 1692307 h 1966913"/>
                <a:gd name="connsiteX31" fmla="*/ 1405509 w 1970342"/>
                <a:gd name="connsiteY31" fmla="*/ 1648397 h 1966913"/>
                <a:gd name="connsiteX32" fmla="*/ 1364361 w 1970342"/>
                <a:gd name="connsiteY32" fmla="*/ 1672781 h 1966913"/>
                <a:gd name="connsiteX33" fmla="*/ 1374838 w 1970342"/>
                <a:gd name="connsiteY33" fmla="*/ 1626108 h 1966913"/>
                <a:gd name="connsiteX34" fmla="*/ 1327213 w 1970342"/>
                <a:gd name="connsiteY34" fmla="*/ 1621632 h 1966913"/>
                <a:gd name="connsiteX35" fmla="*/ 1363122 w 1970342"/>
                <a:gd name="connsiteY35" fmla="*/ 1590009 h 1966913"/>
                <a:gd name="connsiteX36" fmla="*/ 1327213 w 1970342"/>
                <a:gd name="connsiteY36" fmla="*/ 1558386 h 1966913"/>
                <a:gd name="connsiteX37" fmla="*/ 1374838 w 1970342"/>
                <a:gd name="connsiteY37" fmla="*/ 1553909 h 1966913"/>
                <a:gd name="connsiteX38" fmla="*/ 1364361 w 1970342"/>
                <a:gd name="connsiteY38" fmla="*/ 1507236 h 1966913"/>
                <a:gd name="connsiteX39" fmla="*/ 1405509 w 1970342"/>
                <a:gd name="connsiteY39" fmla="*/ 1531620 h 1966913"/>
                <a:gd name="connsiteX40" fmla="*/ 521875 w 1970342"/>
                <a:gd name="connsiteY40" fmla="*/ 1440371 h 1966913"/>
                <a:gd name="connsiteX41" fmla="*/ 540830 w 1970342"/>
                <a:gd name="connsiteY41" fmla="*/ 1484281 h 1966913"/>
                <a:gd name="connsiteX42" fmla="*/ 582073 w 1970342"/>
                <a:gd name="connsiteY42" fmla="*/ 1459897 h 1966913"/>
                <a:gd name="connsiteX43" fmla="*/ 571596 w 1970342"/>
                <a:gd name="connsiteY43" fmla="*/ 1506570 h 1966913"/>
                <a:gd name="connsiteX44" fmla="*/ 619221 w 1970342"/>
                <a:gd name="connsiteY44" fmla="*/ 1511046 h 1966913"/>
                <a:gd name="connsiteX45" fmla="*/ 583312 w 1970342"/>
                <a:gd name="connsiteY45" fmla="*/ 1542669 h 1966913"/>
                <a:gd name="connsiteX46" fmla="*/ 619221 w 1970342"/>
                <a:gd name="connsiteY46" fmla="*/ 1574292 h 1966913"/>
                <a:gd name="connsiteX47" fmla="*/ 571596 w 1970342"/>
                <a:gd name="connsiteY47" fmla="*/ 1578674 h 1966913"/>
                <a:gd name="connsiteX48" fmla="*/ 582073 w 1970342"/>
                <a:gd name="connsiteY48" fmla="*/ 1625442 h 1966913"/>
                <a:gd name="connsiteX49" fmla="*/ 540830 w 1970342"/>
                <a:gd name="connsiteY49" fmla="*/ 1601058 h 1966913"/>
                <a:gd name="connsiteX50" fmla="*/ 521875 w 1970342"/>
                <a:gd name="connsiteY50" fmla="*/ 1644968 h 1966913"/>
                <a:gd name="connsiteX51" fmla="*/ 502920 w 1970342"/>
                <a:gd name="connsiteY51" fmla="*/ 1601058 h 1966913"/>
                <a:gd name="connsiteX52" fmla="*/ 461772 w 1970342"/>
                <a:gd name="connsiteY52" fmla="*/ 1625442 h 1966913"/>
                <a:gd name="connsiteX53" fmla="*/ 472250 w 1970342"/>
                <a:gd name="connsiteY53" fmla="*/ 1578674 h 1966913"/>
                <a:gd name="connsiteX54" fmla="*/ 424625 w 1970342"/>
                <a:gd name="connsiteY54" fmla="*/ 1574292 h 1966913"/>
                <a:gd name="connsiteX55" fmla="*/ 460534 w 1970342"/>
                <a:gd name="connsiteY55" fmla="*/ 1542669 h 1966913"/>
                <a:gd name="connsiteX56" fmla="*/ 424625 w 1970342"/>
                <a:gd name="connsiteY56" fmla="*/ 1511046 h 1966913"/>
                <a:gd name="connsiteX57" fmla="*/ 472250 w 1970342"/>
                <a:gd name="connsiteY57" fmla="*/ 1506570 h 1966913"/>
                <a:gd name="connsiteX58" fmla="*/ 461772 w 1970342"/>
                <a:gd name="connsiteY58" fmla="*/ 1459897 h 1966913"/>
                <a:gd name="connsiteX59" fmla="*/ 502920 w 1970342"/>
                <a:gd name="connsiteY59" fmla="*/ 1484281 h 1966913"/>
                <a:gd name="connsiteX60" fmla="*/ 1052322 w 1970342"/>
                <a:gd name="connsiteY60" fmla="*/ 263081 h 1966913"/>
                <a:gd name="connsiteX61" fmla="*/ 1449514 w 1970342"/>
                <a:gd name="connsiteY61" fmla="*/ 621888 h 1966913"/>
                <a:gd name="connsiteX62" fmla="*/ 1439228 w 1970342"/>
                <a:gd name="connsiteY62" fmla="*/ 621602 h 1966913"/>
                <a:gd name="connsiteX63" fmla="*/ 1313879 w 1970342"/>
                <a:gd name="connsiteY63" fmla="*/ 643033 h 1966913"/>
                <a:gd name="connsiteX64" fmla="*/ 1019842 w 1970342"/>
                <a:gd name="connsiteY64" fmla="*/ 502349 h 1966913"/>
                <a:gd name="connsiteX65" fmla="*/ 646271 w 1970342"/>
                <a:gd name="connsiteY65" fmla="*/ 823151 h 1966913"/>
                <a:gd name="connsiteX66" fmla="*/ 371570 w 1970342"/>
                <a:gd name="connsiteY66" fmla="*/ 1129475 h 1966913"/>
                <a:gd name="connsiteX67" fmla="*/ 423005 w 1970342"/>
                <a:gd name="connsiteY67" fmla="*/ 1299973 h 1966913"/>
                <a:gd name="connsiteX68" fmla="*/ 257842 w 1970342"/>
                <a:gd name="connsiteY68" fmla="*/ 1299973 h 1966913"/>
                <a:gd name="connsiteX69" fmla="*/ 0 w 1970342"/>
                <a:gd name="connsiteY69" fmla="*/ 1042131 h 1966913"/>
                <a:gd name="connsiteX70" fmla="*/ 236506 w 1970342"/>
                <a:gd name="connsiteY70" fmla="*/ 785242 h 1966913"/>
                <a:gd name="connsiteX71" fmla="*/ 233648 w 1970342"/>
                <a:gd name="connsiteY71" fmla="*/ 743808 h 1966913"/>
                <a:gd name="connsiteX72" fmla="*/ 542735 w 1970342"/>
                <a:gd name="connsiteY72" fmla="*/ 434721 h 1966913"/>
                <a:gd name="connsiteX73" fmla="*/ 698754 w 1970342"/>
                <a:gd name="connsiteY73" fmla="*/ 477012 h 1966913"/>
                <a:gd name="connsiteX74" fmla="*/ 1052322 w 1970342"/>
                <a:gd name="connsiteY74" fmla="*/ 263081 h 1966913"/>
                <a:gd name="connsiteX75" fmla="*/ 1576959 w 1970342"/>
                <a:gd name="connsiteY75" fmla="*/ 0 h 1966913"/>
                <a:gd name="connsiteX76" fmla="*/ 1970342 w 1970342"/>
                <a:gd name="connsiteY76" fmla="*/ 393383 h 1966913"/>
                <a:gd name="connsiteX77" fmla="*/ 1714500 w 1970342"/>
                <a:gd name="connsiteY77" fmla="*/ 762000 h 1966913"/>
                <a:gd name="connsiteX78" fmla="*/ 1668113 w 1970342"/>
                <a:gd name="connsiteY78" fmla="*/ 706755 h 1966913"/>
                <a:gd name="connsiteX79" fmla="*/ 1617917 w 1970342"/>
                <a:gd name="connsiteY79" fmla="*/ 667131 h 1966913"/>
                <a:gd name="connsiteX80" fmla="*/ 1853851 w 1970342"/>
                <a:gd name="connsiteY80" fmla="*/ 393287 h 1966913"/>
                <a:gd name="connsiteX81" fmla="*/ 1577054 w 1970342"/>
                <a:gd name="connsiteY81" fmla="*/ 116491 h 1966913"/>
                <a:gd name="connsiteX82" fmla="*/ 1319213 w 1970342"/>
                <a:gd name="connsiteY82" fmla="*/ 292418 h 1966913"/>
                <a:gd name="connsiteX83" fmla="*/ 1268349 w 1970342"/>
                <a:gd name="connsiteY83" fmla="*/ 260414 h 1966913"/>
                <a:gd name="connsiteX84" fmla="*/ 1216152 w 1970342"/>
                <a:gd name="connsiteY84" fmla="*/ 236506 h 1966913"/>
                <a:gd name="connsiteX85" fmla="*/ 1576959 w 1970342"/>
                <a:gd name="connsiteY85" fmla="*/ 0 h 196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970342" h="1966913">
                  <a:moveTo>
                    <a:pt x="901731" y="1762316"/>
                  </a:moveTo>
                  <a:lnTo>
                    <a:pt x="920686" y="1806226"/>
                  </a:lnTo>
                  <a:lnTo>
                    <a:pt x="961929" y="1781842"/>
                  </a:lnTo>
                  <a:lnTo>
                    <a:pt x="951452" y="1828515"/>
                  </a:lnTo>
                  <a:lnTo>
                    <a:pt x="999077" y="1832991"/>
                  </a:lnTo>
                  <a:lnTo>
                    <a:pt x="963168" y="1864615"/>
                  </a:lnTo>
                  <a:lnTo>
                    <a:pt x="999077" y="1896237"/>
                  </a:lnTo>
                  <a:lnTo>
                    <a:pt x="951452" y="1900714"/>
                  </a:lnTo>
                  <a:lnTo>
                    <a:pt x="961929" y="1947387"/>
                  </a:lnTo>
                  <a:lnTo>
                    <a:pt x="920686" y="1923003"/>
                  </a:lnTo>
                  <a:lnTo>
                    <a:pt x="901731" y="1966913"/>
                  </a:lnTo>
                  <a:lnTo>
                    <a:pt x="882777" y="1923003"/>
                  </a:lnTo>
                  <a:lnTo>
                    <a:pt x="841629" y="1947387"/>
                  </a:lnTo>
                  <a:lnTo>
                    <a:pt x="852106" y="1900714"/>
                  </a:lnTo>
                  <a:lnTo>
                    <a:pt x="804481" y="1896237"/>
                  </a:lnTo>
                  <a:lnTo>
                    <a:pt x="840390" y="1864615"/>
                  </a:lnTo>
                  <a:lnTo>
                    <a:pt x="804481" y="1832991"/>
                  </a:lnTo>
                  <a:lnTo>
                    <a:pt x="852106" y="1828515"/>
                  </a:lnTo>
                  <a:lnTo>
                    <a:pt x="841629" y="1781842"/>
                  </a:lnTo>
                  <a:lnTo>
                    <a:pt x="882777" y="1806226"/>
                  </a:lnTo>
                  <a:close/>
                  <a:moveTo>
                    <a:pt x="1424463" y="1487710"/>
                  </a:moveTo>
                  <a:lnTo>
                    <a:pt x="1443418" y="1531620"/>
                  </a:lnTo>
                  <a:lnTo>
                    <a:pt x="1484661" y="1507236"/>
                  </a:lnTo>
                  <a:lnTo>
                    <a:pt x="1474184" y="1553909"/>
                  </a:lnTo>
                  <a:lnTo>
                    <a:pt x="1521809" y="1558386"/>
                  </a:lnTo>
                  <a:lnTo>
                    <a:pt x="1485900" y="1590009"/>
                  </a:lnTo>
                  <a:lnTo>
                    <a:pt x="1521809" y="1621632"/>
                  </a:lnTo>
                  <a:lnTo>
                    <a:pt x="1474184" y="1626108"/>
                  </a:lnTo>
                  <a:lnTo>
                    <a:pt x="1484661" y="1672781"/>
                  </a:lnTo>
                  <a:lnTo>
                    <a:pt x="1443418" y="1648397"/>
                  </a:lnTo>
                  <a:lnTo>
                    <a:pt x="1424463" y="1692307"/>
                  </a:lnTo>
                  <a:lnTo>
                    <a:pt x="1405509" y="1648397"/>
                  </a:lnTo>
                  <a:lnTo>
                    <a:pt x="1364361" y="1672781"/>
                  </a:lnTo>
                  <a:lnTo>
                    <a:pt x="1374838" y="1626108"/>
                  </a:lnTo>
                  <a:lnTo>
                    <a:pt x="1327213" y="1621632"/>
                  </a:lnTo>
                  <a:lnTo>
                    <a:pt x="1363122" y="1590009"/>
                  </a:lnTo>
                  <a:lnTo>
                    <a:pt x="1327213" y="1558386"/>
                  </a:lnTo>
                  <a:lnTo>
                    <a:pt x="1374838" y="1553909"/>
                  </a:lnTo>
                  <a:lnTo>
                    <a:pt x="1364361" y="1507236"/>
                  </a:lnTo>
                  <a:lnTo>
                    <a:pt x="1405509" y="1531620"/>
                  </a:lnTo>
                  <a:close/>
                  <a:moveTo>
                    <a:pt x="521875" y="1440371"/>
                  </a:moveTo>
                  <a:lnTo>
                    <a:pt x="540830" y="1484281"/>
                  </a:lnTo>
                  <a:lnTo>
                    <a:pt x="582073" y="1459897"/>
                  </a:lnTo>
                  <a:lnTo>
                    <a:pt x="571596" y="1506570"/>
                  </a:lnTo>
                  <a:lnTo>
                    <a:pt x="619221" y="1511046"/>
                  </a:lnTo>
                  <a:lnTo>
                    <a:pt x="583312" y="1542669"/>
                  </a:lnTo>
                  <a:lnTo>
                    <a:pt x="619221" y="1574292"/>
                  </a:lnTo>
                  <a:lnTo>
                    <a:pt x="571596" y="1578674"/>
                  </a:lnTo>
                  <a:lnTo>
                    <a:pt x="582073" y="1625442"/>
                  </a:lnTo>
                  <a:lnTo>
                    <a:pt x="540830" y="1601058"/>
                  </a:lnTo>
                  <a:lnTo>
                    <a:pt x="521875" y="1644968"/>
                  </a:lnTo>
                  <a:lnTo>
                    <a:pt x="502920" y="1601058"/>
                  </a:lnTo>
                  <a:lnTo>
                    <a:pt x="461772" y="1625442"/>
                  </a:lnTo>
                  <a:lnTo>
                    <a:pt x="472250" y="1578674"/>
                  </a:lnTo>
                  <a:lnTo>
                    <a:pt x="424625" y="1574292"/>
                  </a:lnTo>
                  <a:lnTo>
                    <a:pt x="460534" y="1542669"/>
                  </a:lnTo>
                  <a:lnTo>
                    <a:pt x="424625" y="1511046"/>
                  </a:lnTo>
                  <a:lnTo>
                    <a:pt x="472250" y="1506570"/>
                  </a:lnTo>
                  <a:lnTo>
                    <a:pt x="461772" y="1459897"/>
                  </a:lnTo>
                  <a:lnTo>
                    <a:pt x="502920" y="1484281"/>
                  </a:lnTo>
                  <a:close/>
                  <a:moveTo>
                    <a:pt x="1052322" y="263081"/>
                  </a:moveTo>
                  <a:cubicBezTo>
                    <a:pt x="1259110" y="263081"/>
                    <a:pt x="1429226" y="420339"/>
                    <a:pt x="1449514" y="621888"/>
                  </a:cubicBezTo>
                  <a:cubicBezTo>
                    <a:pt x="1446086" y="621792"/>
                    <a:pt x="1442657" y="621602"/>
                    <a:pt x="1439228" y="621602"/>
                  </a:cubicBezTo>
                  <a:cubicBezTo>
                    <a:pt x="1395317" y="621602"/>
                    <a:pt x="1353122" y="629222"/>
                    <a:pt x="1313879" y="643033"/>
                  </a:cubicBezTo>
                  <a:cubicBezTo>
                    <a:pt x="1244632" y="557308"/>
                    <a:pt x="1138714" y="502349"/>
                    <a:pt x="1019842" y="502349"/>
                  </a:cubicBezTo>
                  <a:cubicBezTo>
                    <a:pt x="830580" y="502349"/>
                    <a:pt x="673799" y="641509"/>
                    <a:pt x="646271" y="823151"/>
                  </a:cubicBezTo>
                  <a:cubicBezTo>
                    <a:pt x="491871" y="839820"/>
                    <a:pt x="371570" y="970598"/>
                    <a:pt x="371570" y="1129475"/>
                  </a:cubicBezTo>
                  <a:cubicBezTo>
                    <a:pt x="371570" y="1192531"/>
                    <a:pt x="390525" y="1251109"/>
                    <a:pt x="423005" y="1299973"/>
                  </a:cubicBezTo>
                  <a:lnTo>
                    <a:pt x="257842" y="1299973"/>
                  </a:lnTo>
                  <a:cubicBezTo>
                    <a:pt x="115443" y="1299973"/>
                    <a:pt x="0" y="1184530"/>
                    <a:pt x="0" y="1042131"/>
                  </a:cubicBezTo>
                  <a:cubicBezTo>
                    <a:pt x="0" y="906876"/>
                    <a:pt x="104108" y="796100"/>
                    <a:pt x="236506" y="785242"/>
                  </a:cubicBezTo>
                  <a:cubicBezTo>
                    <a:pt x="234696" y="771716"/>
                    <a:pt x="233648" y="757905"/>
                    <a:pt x="233648" y="743808"/>
                  </a:cubicBezTo>
                  <a:cubicBezTo>
                    <a:pt x="233648" y="573120"/>
                    <a:pt x="372047" y="434721"/>
                    <a:pt x="542735" y="434721"/>
                  </a:cubicBezTo>
                  <a:cubicBezTo>
                    <a:pt x="599694" y="434721"/>
                    <a:pt x="652939" y="450152"/>
                    <a:pt x="698754" y="477012"/>
                  </a:cubicBezTo>
                  <a:cubicBezTo>
                    <a:pt x="765524" y="349854"/>
                    <a:pt x="898779" y="263081"/>
                    <a:pt x="1052322" y="263081"/>
                  </a:cubicBezTo>
                  <a:close/>
                  <a:moveTo>
                    <a:pt x="1576959" y="0"/>
                  </a:moveTo>
                  <a:cubicBezTo>
                    <a:pt x="1794224" y="0"/>
                    <a:pt x="1970342" y="176117"/>
                    <a:pt x="1970342" y="393383"/>
                  </a:cubicBezTo>
                  <a:cubicBezTo>
                    <a:pt x="1970342" y="562261"/>
                    <a:pt x="1863947" y="706279"/>
                    <a:pt x="1714500" y="762000"/>
                  </a:cubicBezTo>
                  <a:cubicBezTo>
                    <a:pt x="1714500" y="762000"/>
                    <a:pt x="1682020" y="720376"/>
                    <a:pt x="1668113" y="706755"/>
                  </a:cubicBezTo>
                  <a:cubicBezTo>
                    <a:pt x="1654207" y="693134"/>
                    <a:pt x="1617917" y="667131"/>
                    <a:pt x="1617917" y="667131"/>
                  </a:cubicBezTo>
                  <a:cubicBezTo>
                    <a:pt x="1751362" y="647414"/>
                    <a:pt x="1853851" y="532257"/>
                    <a:pt x="1853851" y="393287"/>
                  </a:cubicBezTo>
                  <a:cubicBezTo>
                    <a:pt x="1853851" y="240411"/>
                    <a:pt x="1729930" y="116491"/>
                    <a:pt x="1577054" y="116491"/>
                  </a:cubicBezTo>
                  <a:cubicBezTo>
                    <a:pt x="1459801" y="116491"/>
                    <a:pt x="1359503" y="189452"/>
                    <a:pt x="1319213" y="292418"/>
                  </a:cubicBezTo>
                  <a:cubicBezTo>
                    <a:pt x="1319213" y="292418"/>
                    <a:pt x="1289113" y="271082"/>
                    <a:pt x="1268349" y="260414"/>
                  </a:cubicBezTo>
                  <a:cubicBezTo>
                    <a:pt x="1249680" y="250698"/>
                    <a:pt x="1216152" y="236506"/>
                    <a:pt x="1216152" y="236506"/>
                  </a:cubicBezTo>
                  <a:cubicBezTo>
                    <a:pt x="1276731" y="97346"/>
                    <a:pt x="1415415" y="0"/>
                    <a:pt x="157695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" name="Freihandform: Form 913">
              <a:extLst>
                <a:ext uri="{FF2B5EF4-FFF2-40B4-BE49-F238E27FC236}">
                  <a16:creationId xmlns:a16="http://schemas.microsoft.com/office/drawing/2014/main" id="{463D7742-9D83-4327-0939-D3EF0C8719D1}"/>
                </a:ext>
              </a:extLst>
            </p:cNvPr>
            <p:cNvSpPr/>
            <p:nvPr/>
          </p:nvSpPr>
          <p:spPr bwMode="gray">
            <a:xfrm>
              <a:off x="8119234" y="4225736"/>
              <a:ext cx="1858613" cy="2259414"/>
            </a:xfrm>
            <a:custGeom>
              <a:avLst/>
              <a:gdLst>
                <a:gd name="connsiteX0" fmla="*/ 843439 w 1858612"/>
                <a:gd name="connsiteY0" fmla="*/ 2042160 h 2259416"/>
                <a:gd name="connsiteX1" fmla="*/ 823817 w 1858612"/>
                <a:gd name="connsiteY1" fmla="*/ 2222754 h 2259416"/>
                <a:gd name="connsiteX2" fmla="*/ 723709 w 1858612"/>
                <a:gd name="connsiteY2" fmla="*/ 2249614 h 2259416"/>
                <a:gd name="connsiteX3" fmla="*/ 696849 w 1858612"/>
                <a:gd name="connsiteY3" fmla="*/ 2149507 h 2259416"/>
                <a:gd name="connsiteX4" fmla="*/ 843439 w 1858612"/>
                <a:gd name="connsiteY4" fmla="*/ 2042160 h 2259416"/>
                <a:gd name="connsiteX5" fmla="*/ 165925 w 1858612"/>
                <a:gd name="connsiteY5" fmla="*/ 2030349 h 2259416"/>
                <a:gd name="connsiteX6" fmla="*/ 146303 w 1858612"/>
                <a:gd name="connsiteY6" fmla="*/ 2210943 h 2259416"/>
                <a:gd name="connsiteX7" fmla="*/ 46195 w 1858612"/>
                <a:gd name="connsiteY7" fmla="*/ 2237803 h 2259416"/>
                <a:gd name="connsiteX8" fmla="*/ 19335 w 1858612"/>
                <a:gd name="connsiteY8" fmla="*/ 2137696 h 2259416"/>
                <a:gd name="connsiteX9" fmla="*/ 165925 w 1858612"/>
                <a:gd name="connsiteY9" fmla="*/ 2030349 h 2259416"/>
                <a:gd name="connsiteX10" fmla="*/ 475678 w 1858612"/>
                <a:gd name="connsiteY10" fmla="*/ 1803845 h 2259416"/>
                <a:gd name="connsiteX11" fmla="*/ 456056 w 1858612"/>
                <a:gd name="connsiteY11" fmla="*/ 1984439 h 2259416"/>
                <a:gd name="connsiteX12" fmla="*/ 355948 w 1858612"/>
                <a:gd name="connsiteY12" fmla="*/ 2011299 h 2259416"/>
                <a:gd name="connsiteX13" fmla="*/ 329088 w 1858612"/>
                <a:gd name="connsiteY13" fmla="*/ 1911192 h 2259416"/>
                <a:gd name="connsiteX14" fmla="*/ 475678 w 1858612"/>
                <a:gd name="connsiteY14" fmla="*/ 1803845 h 2259416"/>
                <a:gd name="connsiteX15" fmla="*/ 792480 w 1858612"/>
                <a:gd name="connsiteY15" fmla="*/ 1779461 h 2259416"/>
                <a:gd name="connsiteX16" fmla="*/ 772858 w 1858612"/>
                <a:gd name="connsiteY16" fmla="*/ 1960055 h 2259416"/>
                <a:gd name="connsiteX17" fmla="*/ 672750 w 1858612"/>
                <a:gd name="connsiteY17" fmla="*/ 1986915 h 2259416"/>
                <a:gd name="connsiteX18" fmla="*/ 645890 w 1858612"/>
                <a:gd name="connsiteY18" fmla="*/ 1886808 h 2259416"/>
                <a:gd name="connsiteX19" fmla="*/ 792480 w 1858612"/>
                <a:gd name="connsiteY19" fmla="*/ 1779461 h 2259416"/>
                <a:gd name="connsiteX20" fmla="*/ 1387926 w 1858612"/>
                <a:gd name="connsiteY20" fmla="*/ 1101897 h 2259416"/>
                <a:gd name="connsiteX21" fmla="*/ 1406746 w 1858612"/>
                <a:gd name="connsiteY21" fmla="*/ 1103209 h 2259416"/>
                <a:gd name="connsiteX22" fmla="*/ 1436655 w 1858612"/>
                <a:gd name="connsiteY22" fmla="*/ 1126141 h 2259416"/>
                <a:gd name="connsiteX23" fmla="*/ 1518761 w 1858612"/>
                <a:gd name="connsiteY23" fmla="*/ 1268349 h 2259416"/>
                <a:gd name="connsiteX24" fmla="*/ 1500663 w 1858612"/>
                <a:gd name="connsiteY24" fmla="*/ 1335596 h 2259416"/>
                <a:gd name="connsiteX25" fmla="*/ 1433417 w 1858612"/>
                <a:gd name="connsiteY25" fmla="*/ 1317593 h 2259416"/>
                <a:gd name="connsiteX26" fmla="*/ 1351311 w 1858612"/>
                <a:gd name="connsiteY26" fmla="*/ 1175385 h 2259416"/>
                <a:gd name="connsiteX27" fmla="*/ 1369409 w 1858612"/>
                <a:gd name="connsiteY27" fmla="*/ 1108139 h 2259416"/>
                <a:gd name="connsiteX28" fmla="*/ 1387926 w 1858612"/>
                <a:gd name="connsiteY28" fmla="*/ 1101897 h 2259416"/>
                <a:gd name="connsiteX29" fmla="*/ 1584105 w 1858612"/>
                <a:gd name="connsiteY29" fmla="*/ 917602 h 2259416"/>
                <a:gd name="connsiteX30" fmla="*/ 1602676 w 1858612"/>
                <a:gd name="connsiteY30" fmla="*/ 923829 h 2259416"/>
                <a:gd name="connsiteX31" fmla="*/ 1744979 w 1858612"/>
                <a:gd name="connsiteY31" fmla="*/ 1005840 h 2259416"/>
                <a:gd name="connsiteX32" fmla="*/ 1762981 w 1858612"/>
                <a:gd name="connsiteY32" fmla="*/ 1073086 h 2259416"/>
                <a:gd name="connsiteX33" fmla="*/ 1695735 w 1858612"/>
                <a:gd name="connsiteY33" fmla="*/ 1091184 h 2259416"/>
                <a:gd name="connsiteX34" fmla="*/ 1553527 w 1858612"/>
                <a:gd name="connsiteY34" fmla="*/ 1009173 h 2259416"/>
                <a:gd name="connsiteX35" fmla="*/ 1535429 w 1858612"/>
                <a:gd name="connsiteY35" fmla="*/ 941927 h 2259416"/>
                <a:gd name="connsiteX36" fmla="*/ 1565266 w 1858612"/>
                <a:gd name="connsiteY36" fmla="*/ 918948 h 2259416"/>
                <a:gd name="connsiteX37" fmla="*/ 1584105 w 1858612"/>
                <a:gd name="connsiteY37" fmla="*/ 917602 h 2259416"/>
                <a:gd name="connsiteX38" fmla="*/ 588645 w 1858612"/>
                <a:gd name="connsiteY38" fmla="*/ 874871 h 2259416"/>
                <a:gd name="connsiteX39" fmla="*/ 874109 w 1858612"/>
                <a:gd name="connsiteY39" fmla="*/ 1045845 h 2259416"/>
                <a:gd name="connsiteX40" fmla="*/ 1019937 w 1858612"/>
                <a:gd name="connsiteY40" fmla="*/ 999934 h 2259416"/>
                <a:gd name="connsiteX41" fmla="*/ 1274635 w 1858612"/>
                <a:gd name="connsiteY41" fmla="*/ 1254633 h 2259416"/>
                <a:gd name="connsiteX42" fmla="*/ 1272350 w 1858612"/>
                <a:gd name="connsiteY42" fmla="*/ 1288256 h 2259416"/>
                <a:gd name="connsiteX43" fmla="*/ 1473327 w 1858612"/>
                <a:gd name="connsiteY43" fmla="*/ 1493996 h 2259416"/>
                <a:gd name="connsiteX44" fmla="*/ 1267492 w 1858612"/>
                <a:gd name="connsiteY44" fmla="*/ 1699831 h 2259416"/>
                <a:gd name="connsiteX45" fmla="*/ 246507 w 1858612"/>
                <a:gd name="connsiteY45" fmla="*/ 1699831 h 2259416"/>
                <a:gd name="connsiteX46" fmla="*/ 0 w 1858612"/>
                <a:gd name="connsiteY46" fmla="*/ 1453324 h 2259416"/>
                <a:gd name="connsiteX47" fmla="*/ 246507 w 1858612"/>
                <a:gd name="connsiteY47" fmla="*/ 1206817 h 2259416"/>
                <a:gd name="connsiteX48" fmla="*/ 265176 w 1858612"/>
                <a:gd name="connsiteY48" fmla="*/ 1208341 h 2259416"/>
                <a:gd name="connsiteX49" fmla="*/ 264890 w 1858612"/>
                <a:gd name="connsiteY49" fmla="*/ 1198626 h 2259416"/>
                <a:gd name="connsiteX50" fmla="*/ 588645 w 1858612"/>
                <a:gd name="connsiteY50" fmla="*/ 874871 h 2259416"/>
                <a:gd name="connsiteX51" fmla="*/ 1645252 w 1858612"/>
                <a:gd name="connsiteY51" fmla="*/ 666369 h 2259416"/>
                <a:gd name="connsiteX52" fmla="*/ 1809463 w 1858612"/>
                <a:gd name="connsiteY52" fmla="*/ 666369 h 2259416"/>
                <a:gd name="connsiteX53" fmla="*/ 1858612 w 1858612"/>
                <a:gd name="connsiteY53" fmla="*/ 715613 h 2259416"/>
                <a:gd name="connsiteX54" fmla="*/ 1809463 w 1858612"/>
                <a:gd name="connsiteY54" fmla="*/ 764858 h 2259416"/>
                <a:gd name="connsiteX55" fmla="*/ 1645252 w 1858612"/>
                <a:gd name="connsiteY55" fmla="*/ 764858 h 2259416"/>
                <a:gd name="connsiteX56" fmla="*/ 1596008 w 1858612"/>
                <a:gd name="connsiteY56" fmla="*/ 715613 h 2259416"/>
                <a:gd name="connsiteX57" fmla="*/ 1645252 w 1858612"/>
                <a:gd name="connsiteY57" fmla="*/ 666369 h 2259416"/>
                <a:gd name="connsiteX58" fmla="*/ 1714877 w 1858612"/>
                <a:gd name="connsiteY58" fmla="*/ 335000 h 2259416"/>
                <a:gd name="connsiteX59" fmla="*/ 1733716 w 1858612"/>
                <a:gd name="connsiteY59" fmla="*/ 336351 h 2259416"/>
                <a:gd name="connsiteX60" fmla="*/ 1763553 w 1858612"/>
                <a:gd name="connsiteY60" fmla="*/ 359378 h 2259416"/>
                <a:gd name="connsiteX61" fmla="*/ 1745360 w 1858612"/>
                <a:gd name="connsiteY61" fmla="*/ 426625 h 2259416"/>
                <a:gd name="connsiteX62" fmla="*/ 1602961 w 1858612"/>
                <a:gd name="connsiteY62" fmla="*/ 508445 h 2259416"/>
                <a:gd name="connsiteX63" fmla="*/ 1535810 w 1858612"/>
                <a:gd name="connsiteY63" fmla="*/ 490157 h 2259416"/>
                <a:gd name="connsiteX64" fmla="*/ 1553908 w 1858612"/>
                <a:gd name="connsiteY64" fmla="*/ 422910 h 2259416"/>
                <a:gd name="connsiteX65" fmla="*/ 1696306 w 1858612"/>
                <a:gd name="connsiteY65" fmla="*/ 341186 h 2259416"/>
                <a:gd name="connsiteX66" fmla="*/ 1714877 w 1858612"/>
                <a:gd name="connsiteY66" fmla="*/ 335000 h 2259416"/>
                <a:gd name="connsiteX67" fmla="*/ 571503 w 1858612"/>
                <a:gd name="connsiteY67" fmla="*/ 334006 h 2259416"/>
                <a:gd name="connsiteX68" fmla="*/ 590074 w 1858612"/>
                <a:gd name="connsiteY68" fmla="*/ 340233 h 2259416"/>
                <a:gd name="connsiteX69" fmla="*/ 732377 w 1858612"/>
                <a:gd name="connsiteY69" fmla="*/ 422244 h 2259416"/>
                <a:gd name="connsiteX70" fmla="*/ 750379 w 1858612"/>
                <a:gd name="connsiteY70" fmla="*/ 489490 h 2259416"/>
                <a:gd name="connsiteX71" fmla="*/ 683133 w 1858612"/>
                <a:gd name="connsiteY71" fmla="*/ 507588 h 2259416"/>
                <a:gd name="connsiteX72" fmla="*/ 540925 w 1858612"/>
                <a:gd name="connsiteY72" fmla="*/ 425577 h 2259416"/>
                <a:gd name="connsiteX73" fmla="*/ 522827 w 1858612"/>
                <a:gd name="connsiteY73" fmla="*/ 358331 h 2259416"/>
                <a:gd name="connsiteX74" fmla="*/ 552665 w 1858612"/>
                <a:gd name="connsiteY74" fmla="*/ 335352 h 2259416"/>
                <a:gd name="connsiteX75" fmla="*/ 571503 w 1858612"/>
                <a:gd name="connsiteY75" fmla="*/ 334006 h 2259416"/>
                <a:gd name="connsiteX76" fmla="*/ 803663 w 1858612"/>
                <a:gd name="connsiteY76" fmla="*/ 89580 h 2259416"/>
                <a:gd name="connsiteX77" fmla="*/ 822483 w 1858612"/>
                <a:gd name="connsiteY77" fmla="*/ 90892 h 2259416"/>
                <a:gd name="connsiteX78" fmla="*/ 852392 w 1858612"/>
                <a:gd name="connsiteY78" fmla="*/ 113824 h 2259416"/>
                <a:gd name="connsiteX79" fmla="*/ 934498 w 1858612"/>
                <a:gd name="connsiteY79" fmla="*/ 256032 h 2259416"/>
                <a:gd name="connsiteX80" fmla="*/ 916400 w 1858612"/>
                <a:gd name="connsiteY80" fmla="*/ 323279 h 2259416"/>
                <a:gd name="connsiteX81" fmla="*/ 849154 w 1858612"/>
                <a:gd name="connsiteY81" fmla="*/ 305276 h 2259416"/>
                <a:gd name="connsiteX82" fmla="*/ 767048 w 1858612"/>
                <a:gd name="connsiteY82" fmla="*/ 163068 h 2259416"/>
                <a:gd name="connsiteX83" fmla="*/ 785146 w 1858612"/>
                <a:gd name="connsiteY83" fmla="*/ 95822 h 2259416"/>
                <a:gd name="connsiteX84" fmla="*/ 803663 w 1858612"/>
                <a:gd name="connsiteY84" fmla="*/ 89580 h 2259416"/>
                <a:gd name="connsiteX85" fmla="*/ 1477618 w 1858612"/>
                <a:gd name="connsiteY85" fmla="*/ 87244 h 2259416"/>
                <a:gd name="connsiteX86" fmla="*/ 1496187 w 1858612"/>
                <a:gd name="connsiteY86" fmla="*/ 93345 h 2259416"/>
                <a:gd name="connsiteX87" fmla="*/ 1514760 w 1858612"/>
                <a:gd name="connsiteY87" fmla="*/ 160496 h 2259416"/>
                <a:gd name="connsiteX88" fmla="*/ 1433703 w 1858612"/>
                <a:gd name="connsiteY88" fmla="*/ 303181 h 2259416"/>
                <a:gd name="connsiteX89" fmla="*/ 1366551 w 1858612"/>
                <a:gd name="connsiteY89" fmla="*/ 321659 h 2259416"/>
                <a:gd name="connsiteX90" fmla="*/ 1347978 w 1858612"/>
                <a:gd name="connsiteY90" fmla="*/ 254603 h 2259416"/>
                <a:gd name="connsiteX91" fmla="*/ 1429035 w 1858612"/>
                <a:gd name="connsiteY91" fmla="*/ 111823 h 2259416"/>
                <a:gd name="connsiteX92" fmla="*/ 1458789 w 1858612"/>
                <a:gd name="connsiteY92" fmla="*/ 88689 h 2259416"/>
                <a:gd name="connsiteX93" fmla="*/ 1477618 w 1858612"/>
                <a:gd name="connsiteY93" fmla="*/ 87244 h 2259416"/>
                <a:gd name="connsiteX94" fmla="*/ 1142904 w 1858612"/>
                <a:gd name="connsiteY94" fmla="*/ 0 h 2259416"/>
                <a:gd name="connsiteX95" fmla="*/ 1192149 w 1858612"/>
                <a:gd name="connsiteY95" fmla="*/ 49244 h 2259416"/>
                <a:gd name="connsiteX96" fmla="*/ 1192149 w 1858612"/>
                <a:gd name="connsiteY96" fmla="*/ 213455 h 2259416"/>
                <a:gd name="connsiteX97" fmla="*/ 1142904 w 1858612"/>
                <a:gd name="connsiteY97" fmla="*/ 262604 h 2259416"/>
                <a:gd name="connsiteX98" fmla="*/ 1093660 w 1858612"/>
                <a:gd name="connsiteY98" fmla="*/ 213455 h 2259416"/>
                <a:gd name="connsiteX99" fmla="*/ 1093660 w 1858612"/>
                <a:gd name="connsiteY99" fmla="*/ 49244 h 2259416"/>
                <a:gd name="connsiteX100" fmla="*/ 1142904 w 1858612"/>
                <a:gd name="connsiteY100" fmla="*/ 0 h 225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1858612" h="2259416">
                  <a:moveTo>
                    <a:pt x="843439" y="2042160"/>
                  </a:moveTo>
                  <a:cubicBezTo>
                    <a:pt x="843439" y="2042160"/>
                    <a:pt x="844105" y="2187702"/>
                    <a:pt x="823817" y="2222754"/>
                  </a:cubicBezTo>
                  <a:cubicBezTo>
                    <a:pt x="803529" y="2257806"/>
                    <a:pt x="758761" y="2269808"/>
                    <a:pt x="723709" y="2249614"/>
                  </a:cubicBezTo>
                  <a:cubicBezTo>
                    <a:pt x="688657" y="2229326"/>
                    <a:pt x="676656" y="2184559"/>
                    <a:pt x="696849" y="2149507"/>
                  </a:cubicBezTo>
                  <a:cubicBezTo>
                    <a:pt x="717137" y="2114455"/>
                    <a:pt x="843439" y="2042160"/>
                    <a:pt x="843439" y="2042160"/>
                  </a:cubicBezTo>
                  <a:close/>
                  <a:moveTo>
                    <a:pt x="165925" y="2030349"/>
                  </a:moveTo>
                  <a:cubicBezTo>
                    <a:pt x="165925" y="2030349"/>
                    <a:pt x="166591" y="2175891"/>
                    <a:pt x="146303" y="2210943"/>
                  </a:cubicBezTo>
                  <a:cubicBezTo>
                    <a:pt x="126015" y="2245995"/>
                    <a:pt x="81247" y="2257996"/>
                    <a:pt x="46195" y="2237803"/>
                  </a:cubicBezTo>
                  <a:cubicBezTo>
                    <a:pt x="11143" y="2217515"/>
                    <a:pt x="-858" y="2172748"/>
                    <a:pt x="19335" y="2137696"/>
                  </a:cubicBezTo>
                  <a:cubicBezTo>
                    <a:pt x="39623" y="2102644"/>
                    <a:pt x="165925" y="2030349"/>
                    <a:pt x="165925" y="2030349"/>
                  </a:cubicBezTo>
                  <a:close/>
                  <a:moveTo>
                    <a:pt x="475678" y="1803845"/>
                  </a:moveTo>
                  <a:cubicBezTo>
                    <a:pt x="475678" y="1803845"/>
                    <a:pt x="476249" y="1949387"/>
                    <a:pt x="456056" y="1984439"/>
                  </a:cubicBezTo>
                  <a:cubicBezTo>
                    <a:pt x="435768" y="2019491"/>
                    <a:pt x="391000" y="2031492"/>
                    <a:pt x="355948" y="2011299"/>
                  </a:cubicBezTo>
                  <a:cubicBezTo>
                    <a:pt x="320896" y="1991011"/>
                    <a:pt x="308895" y="1946244"/>
                    <a:pt x="329088" y="1911192"/>
                  </a:cubicBezTo>
                  <a:cubicBezTo>
                    <a:pt x="349376" y="1876140"/>
                    <a:pt x="475678" y="1803845"/>
                    <a:pt x="475678" y="1803845"/>
                  </a:cubicBezTo>
                  <a:close/>
                  <a:moveTo>
                    <a:pt x="792480" y="1779461"/>
                  </a:moveTo>
                  <a:cubicBezTo>
                    <a:pt x="792480" y="1779461"/>
                    <a:pt x="793051" y="1925003"/>
                    <a:pt x="772858" y="1960055"/>
                  </a:cubicBezTo>
                  <a:cubicBezTo>
                    <a:pt x="752570" y="1995107"/>
                    <a:pt x="707802" y="2007108"/>
                    <a:pt x="672750" y="1986915"/>
                  </a:cubicBezTo>
                  <a:cubicBezTo>
                    <a:pt x="637698" y="1966627"/>
                    <a:pt x="625697" y="1921860"/>
                    <a:pt x="645890" y="1886808"/>
                  </a:cubicBezTo>
                  <a:cubicBezTo>
                    <a:pt x="666178" y="1851756"/>
                    <a:pt x="792480" y="1779461"/>
                    <a:pt x="792480" y="1779461"/>
                  </a:cubicBezTo>
                  <a:close/>
                  <a:moveTo>
                    <a:pt x="1387926" y="1101897"/>
                  </a:moveTo>
                  <a:cubicBezTo>
                    <a:pt x="1394269" y="1101108"/>
                    <a:pt x="1400662" y="1101578"/>
                    <a:pt x="1406746" y="1103209"/>
                  </a:cubicBezTo>
                  <a:cubicBezTo>
                    <a:pt x="1418915" y="1106471"/>
                    <a:pt x="1429845" y="1114377"/>
                    <a:pt x="1436655" y="1126141"/>
                  </a:cubicBezTo>
                  <a:lnTo>
                    <a:pt x="1518761" y="1268349"/>
                  </a:lnTo>
                  <a:cubicBezTo>
                    <a:pt x="1532286" y="1291876"/>
                    <a:pt x="1524190" y="1321975"/>
                    <a:pt x="1500663" y="1335596"/>
                  </a:cubicBezTo>
                  <a:cubicBezTo>
                    <a:pt x="1477136" y="1349121"/>
                    <a:pt x="1446942" y="1341120"/>
                    <a:pt x="1433417" y="1317593"/>
                  </a:cubicBezTo>
                  <a:lnTo>
                    <a:pt x="1351311" y="1175385"/>
                  </a:lnTo>
                  <a:cubicBezTo>
                    <a:pt x="1337786" y="1151858"/>
                    <a:pt x="1345882" y="1121759"/>
                    <a:pt x="1369409" y="1108139"/>
                  </a:cubicBezTo>
                  <a:cubicBezTo>
                    <a:pt x="1375291" y="1104733"/>
                    <a:pt x="1381583" y="1102686"/>
                    <a:pt x="1387926" y="1101897"/>
                  </a:cubicBezTo>
                  <a:close/>
                  <a:moveTo>
                    <a:pt x="1584105" y="917602"/>
                  </a:moveTo>
                  <a:cubicBezTo>
                    <a:pt x="1590460" y="918382"/>
                    <a:pt x="1596771" y="920424"/>
                    <a:pt x="1602676" y="923829"/>
                  </a:cubicBezTo>
                  <a:lnTo>
                    <a:pt x="1744979" y="1005840"/>
                  </a:lnTo>
                  <a:cubicBezTo>
                    <a:pt x="1768506" y="1019365"/>
                    <a:pt x="1776602" y="1049559"/>
                    <a:pt x="1762981" y="1073086"/>
                  </a:cubicBezTo>
                  <a:cubicBezTo>
                    <a:pt x="1749361" y="1096613"/>
                    <a:pt x="1719262" y="1104709"/>
                    <a:pt x="1695735" y="1091184"/>
                  </a:cubicBezTo>
                  <a:lnTo>
                    <a:pt x="1553527" y="1009173"/>
                  </a:lnTo>
                  <a:cubicBezTo>
                    <a:pt x="1529905" y="995648"/>
                    <a:pt x="1521808" y="965549"/>
                    <a:pt x="1535429" y="941927"/>
                  </a:cubicBezTo>
                  <a:cubicBezTo>
                    <a:pt x="1542192" y="930163"/>
                    <a:pt x="1553098" y="922234"/>
                    <a:pt x="1565266" y="918948"/>
                  </a:cubicBezTo>
                  <a:cubicBezTo>
                    <a:pt x="1571351" y="917305"/>
                    <a:pt x="1577750" y="916823"/>
                    <a:pt x="1584105" y="917602"/>
                  </a:cubicBezTo>
                  <a:close/>
                  <a:moveTo>
                    <a:pt x="588645" y="874871"/>
                  </a:moveTo>
                  <a:cubicBezTo>
                    <a:pt x="712184" y="874871"/>
                    <a:pt x="819531" y="944118"/>
                    <a:pt x="874109" y="1045845"/>
                  </a:cubicBezTo>
                  <a:cubicBezTo>
                    <a:pt x="915448" y="1016984"/>
                    <a:pt x="965645" y="999934"/>
                    <a:pt x="1019937" y="999934"/>
                  </a:cubicBezTo>
                  <a:cubicBezTo>
                    <a:pt x="1160621" y="999934"/>
                    <a:pt x="1274635" y="1113948"/>
                    <a:pt x="1274635" y="1254633"/>
                  </a:cubicBezTo>
                  <a:cubicBezTo>
                    <a:pt x="1274635" y="1266063"/>
                    <a:pt x="1273778" y="1277207"/>
                    <a:pt x="1272350" y="1288256"/>
                  </a:cubicBezTo>
                  <a:cubicBezTo>
                    <a:pt x="1383792" y="1290923"/>
                    <a:pt x="1473327" y="1381982"/>
                    <a:pt x="1473327" y="1493996"/>
                  </a:cubicBezTo>
                  <a:cubicBezTo>
                    <a:pt x="1473327" y="1607724"/>
                    <a:pt x="1381125" y="1699831"/>
                    <a:pt x="1267492" y="1699831"/>
                  </a:cubicBezTo>
                  <a:lnTo>
                    <a:pt x="246507" y="1699831"/>
                  </a:lnTo>
                  <a:cubicBezTo>
                    <a:pt x="110395" y="1699831"/>
                    <a:pt x="0" y="1589436"/>
                    <a:pt x="0" y="1453324"/>
                  </a:cubicBezTo>
                  <a:cubicBezTo>
                    <a:pt x="0" y="1317212"/>
                    <a:pt x="110395" y="1206817"/>
                    <a:pt x="246507" y="1206817"/>
                  </a:cubicBezTo>
                  <a:lnTo>
                    <a:pt x="265176" y="1208341"/>
                  </a:lnTo>
                  <a:cubicBezTo>
                    <a:pt x="265081" y="1205103"/>
                    <a:pt x="264890" y="1201864"/>
                    <a:pt x="264890" y="1198626"/>
                  </a:cubicBezTo>
                  <a:cubicBezTo>
                    <a:pt x="264890" y="1019842"/>
                    <a:pt x="409861" y="874871"/>
                    <a:pt x="588645" y="874871"/>
                  </a:cubicBezTo>
                  <a:close/>
                  <a:moveTo>
                    <a:pt x="1645252" y="666369"/>
                  </a:moveTo>
                  <a:lnTo>
                    <a:pt x="1809463" y="666369"/>
                  </a:lnTo>
                  <a:cubicBezTo>
                    <a:pt x="1836609" y="666369"/>
                    <a:pt x="1858612" y="688467"/>
                    <a:pt x="1858612" y="715613"/>
                  </a:cubicBezTo>
                  <a:cubicBezTo>
                    <a:pt x="1858612" y="742760"/>
                    <a:pt x="1836609" y="764858"/>
                    <a:pt x="1809463" y="764858"/>
                  </a:cubicBezTo>
                  <a:lnTo>
                    <a:pt x="1645252" y="764858"/>
                  </a:lnTo>
                  <a:cubicBezTo>
                    <a:pt x="1618011" y="764858"/>
                    <a:pt x="1596008" y="742855"/>
                    <a:pt x="1596008" y="715613"/>
                  </a:cubicBezTo>
                  <a:cubicBezTo>
                    <a:pt x="1596008" y="688467"/>
                    <a:pt x="1618011" y="666369"/>
                    <a:pt x="1645252" y="666369"/>
                  </a:cubicBezTo>
                  <a:close/>
                  <a:moveTo>
                    <a:pt x="1714877" y="335000"/>
                  </a:moveTo>
                  <a:cubicBezTo>
                    <a:pt x="1721232" y="334226"/>
                    <a:pt x="1727632" y="334708"/>
                    <a:pt x="1733716" y="336351"/>
                  </a:cubicBezTo>
                  <a:cubicBezTo>
                    <a:pt x="1745884" y="339637"/>
                    <a:pt x="1756790" y="347567"/>
                    <a:pt x="1763553" y="359378"/>
                  </a:cubicBezTo>
                  <a:cubicBezTo>
                    <a:pt x="1777078" y="383000"/>
                    <a:pt x="1768982" y="413099"/>
                    <a:pt x="1745360" y="426625"/>
                  </a:cubicBezTo>
                  <a:lnTo>
                    <a:pt x="1602961" y="508445"/>
                  </a:lnTo>
                  <a:cubicBezTo>
                    <a:pt x="1579435" y="521875"/>
                    <a:pt x="1549336" y="513683"/>
                    <a:pt x="1535810" y="490157"/>
                  </a:cubicBezTo>
                  <a:cubicBezTo>
                    <a:pt x="1522285" y="466535"/>
                    <a:pt x="1530381" y="436436"/>
                    <a:pt x="1553908" y="422910"/>
                  </a:cubicBezTo>
                  <a:lnTo>
                    <a:pt x="1696306" y="341186"/>
                  </a:lnTo>
                  <a:cubicBezTo>
                    <a:pt x="1702212" y="337804"/>
                    <a:pt x="1708522" y="335774"/>
                    <a:pt x="1714877" y="335000"/>
                  </a:cubicBezTo>
                  <a:close/>
                  <a:moveTo>
                    <a:pt x="571503" y="334006"/>
                  </a:moveTo>
                  <a:cubicBezTo>
                    <a:pt x="577858" y="334786"/>
                    <a:pt x="584169" y="336828"/>
                    <a:pt x="590074" y="340233"/>
                  </a:cubicBezTo>
                  <a:lnTo>
                    <a:pt x="732377" y="422244"/>
                  </a:lnTo>
                  <a:cubicBezTo>
                    <a:pt x="755904" y="435769"/>
                    <a:pt x="764000" y="465963"/>
                    <a:pt x="750379" y="489490"/>
                  </a:cubicBezTo>
                  <a:cubicBezTo>
                    <a:pt x="736759" y="513017"/>
                    <a:pt x="706660" y="521113"/>
                    <a:pt x="683133" y="507588"/>
                  </a:cubicBezTo>
                  <a:lnTo>
                    <a:pt x="540925" y="425577"/>
                  </a:lnTo>
                  <a:cubicBezTo>
                    <a:pt x="517303" y="412052"/>
                    <a:pt x="509206" y="381953"/>
                    <a:pt x="522827" y="358331"/>
                  </a:cubicBezTo>
                  <a:cubicBezTo>
                    <a:pt x="529590" y="346567"/>
                    <a:pt x="540496" y="338638"/>
                    <a:pt x="552665" y="335352"/>
                  </a:cubicBezTo>
                  <a:cubicBezTo>
                    <a:pt x="558749" y="333709"/>
                    <a:pt x="565149" y="333227"/>
                    <a:pt x="571503" y="334006"/>
                  </a:cubicBezTo>
                  <a:close/>
                  <a:moveTo>
                    <a:pt x="803663" y="89580"/>
                  </a:moveTo>
                  <a:cubicBezTo>
                    <a:pt x="810006" y="88791"/>
                    <a:pt x="816399" y="89261"/>
                    <a:pt x="822483" y="90892"/>
                  </a:cubicBezTo>
                  <a:cubicBezTo>
                    <a:pt x="834652" y="94155"/>
                    <a:pt x="845582" y="102060"/>
                    <a:pt x="852392" y="113824"/>
                  </a:cubicBezTo>
                  <a:lnTo>
                    <a:pt x="934498" y="256032"/>
                  </a:lnTo>
                  <a:cubicBezTo>
                    <a:pt x="948023" y="279559"/>
                    <a:pt x="939927" y="309658"/>
                    <a:pt x="916400" y="323279"/>
                  </a:cubicBezTo>
                  <a:cubicBezTo>
                    <a:pt x="892873" y="336804"/>
                    <a:pt x="862679" y="328803"/>
                    <a:pt x="849154" y="305276"/>
                  </a:cubicBezTo>
                  <a:lnTo>
                    <a:pt x="767048" y="163068"/>
                  </a:lnTo>
                  <a:cubicBezTo>
                    <a:pt x="753523" y="139541"/>
                    <a:pt x="761619" y="109442"/>
                    <a:pt x="785146" y="95822"/>
                  </a:cubicBezTo>
                  <a:cubicBezTo>
                    <a:pt x="791028" y="92417"/>
                    <a:pt x="797320" y="90369"/>
                    <a:pt x="803663" y="89580"/>
                  </a:cubicBezTo>
                  <a:close/>
                  <a:moveTo>
                    <a:pt x="1477618" y="87244"/>
                  </a:moveTo>
                  <a:cubicBezTo>
                    <a:pt x="1483971" y="87987"/>
                    <a:pt x="1490282" y="89987"/>
                    <a:pt x="1496187" y="93345"/>
                  </a:cubicBezTo>
                  <a:cubicBezTo>
                    <a:pt x="1519904" y="106775"/>
                    <a:pt x="1528191" y="136874"/>
                    <a:pt x="1514760" y="160496"/>
                  </a:cubicBezTo>
                  <a:lnTo>
                    <a:pt x="1433703" y="303181"/>
                  </a:lnTo>
                  <a:cubicBezTo>
                    <a:pt x="1420272" y="326803"/>
                    <a:pt x="1390173" y="335090"/>
                    <a:pt x="1366551" y="321659"/>
                  </a:cubicBezTo>
                  <a:cubicBezTo>
                    <a:pt x="1342834" y="308229"/>
                    <a:pt x="1334547" y="278225"/>
                    <a:pt x="1347978" y="254603"/>
                  </a:cubicBezTo>
                  <a:lnTo>
                    <a:pt x="1429035" y="111823"/>
                  </a:lnTo>
                  <a:cubicBezTo>
                    <a:pt x="1435751" y="100012"/>
                    <a:pt x="1446633" y="92035"/>
                    <a:pt x="1458789" y="88689"/>
                  </a:cubicBezTo>
                  <a:cubicBezTo>
                    <a:pt x="1464867" y="87017"/>
                    <a:pt x="1471264" y="86502"/>
                    <a:pt x="1477618" y="87244"/>
                  </a:cubicBezTo>
                  <a:close/>
                  <a:moveTo>
                    <a:pt x="1142904" y="0"/>
                  </a:moveTo>
                  <a:cubicBezTo>
                    <a:pt x="1170051" y="0"/>
                    <a:pt x="1192149" y="22003"/>
                    <a:pt x="1192149" y="49244"/>
                  </a:cubicBezTo>
                  <a:lnTo>
                    <a:pt x="1192149" y="213455"/>
                  </a:lnTo>
                  <a:cubicBezTo>
                    <a:pt x="1192149" y="240602"/>
                    <a:pt x="1170051" y="262604"/>
                    <a:pt x="1142904" y="262604"/>
                  </a:cubicBezTo>
                  <a:cubicBezTo>
                    <a:pt x="1115758" y="262604"/>
                    <a:pt x="1093660" y="240602"/>
                    <a:pt x="1093660" y="213455"/>
                  </a:cubicBezTo>
                  <a:lnTo>
                    <a:pt x="1093660" y="49244"/>
                  </a:lnTo>
                  <a:cubicBezTo>
                    <a:pt x="1093660" y="22003"/>
                    <a:pt x="1115663" y="0"/>
                    <a:pt x="1142904" y="0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pic>
        <p:nvPicPr>
          <p:cNvPr id="20" name="Picture 19" descr="A close-up of a plug&#10;&#10;Description automatically generated with low confidence">
            <a:extLst>
              <a:ext uri="{FF2B5EF4-FFF2-40B4-BE49-F238E27FC236}">
                <a16:creationId xmlns:a16="http://schemas.microsoft.com/office/drawing/2014/main" id="{6B7C0724-D1EC-B136-A8FA-B693493F17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6528" y="3767656"/>
            <a:ext cx="852272" cy="495770"/>
          </a:xfrm>
          <a:prstGeom prst="rect">
            <a:avLst/>
          </a:prstGeom>
        </p:spPr>
      </p:pic>
      <p:grpSp>
        <p:nvGrpSpPr>
          <p:cNvPr id="22" name="Graphic 20" descr="Lungs outline">
            <a:extLst>
              <a:ext uri="{FF2B5EF4-FFF2-40B4-BE49-F238E27FC236}">
                <a16:creationId xmlns:a16="http://schemas.microsoft.com/office/drawing/2014/main" id="{78B98000-2B91-85EC-E871-BA61EDE463E0}"/>
              </a:ext>
            </a:extLst>
          </p:cNvPr>
          <p:cNvGrpSpPr/>
          <p:nvPr/>
        </p:nvGrpSpPr>
        <p:grpSpPr>
          <a:xfrm>
            <a:off x="2530682" y="5766101"/>
            <a:ext cx="300003" cy="288000"/>
            <a:chOff x="2901105" y="5511269"/>
            <a:chExt cx="300003" cy="291783"/>
          </a:xfrm>
          <a:solidFill>
            <a:srgbClr val="000000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B9AD98B-B716-CC08-B402-04B4A5DBF92A}"/>
                </a:ext>
              </a:extLst>
            </p:cNvPr>
            <p:cNvSpPr/>
            <p:nvPr/>
          </p:nvSpPr>
          <p:spPr>
            <a:xfrm>
              <a:off x="2901105" y="5511269"/>
              <a:ext cx="300003" cy="291783"/>
            </a:xfrm>
            <a:custGeom>
              <a:avLst/>
              <a:gdLst>
                <a:gd name="connsiteX0" fmla="*/ 204568 w 300003"/>
                <a:gd name="connsiteY0" fmla="*/ 37635 h 291783"/>
                <a:gd name="connsiteX1" fmla="*/ 192129 w 300003"/>
                <a:gd name="connsiteY1" fmla="*/ 34598 h 291783"/>
                <a:gd name="connsiteX2" fmla="*/ 183504 w 300003"/>
                <a:gd name="connsiteY2" fmla="*/ 39368 h 291783"/>
                <a:gd name="connsiteX3" fmla="*/ 177564 w 300003"/>
                <a:gd name="connsiteY3" fmla="*/ 82770 h 291783"/>
                <a:gd name="connsiteX4" fmla="*/ 171497 w 300003"/>
                <a:gd name="connsiteY4" fmla="*/ 86801 h 291783"/>
                <a:gd name="connsiteX5" fmla="*/ 170038 w 300003"/>
                <a:gd name="connsiteY5" fmla="*/ 86722 h 291783"/>
                <a:gd name="connsiteX6" fmla="*/ 165002 w 300003"/>
                <a:gd name="connsiteY6" fmla="*/ 75000 h 291783"/>
                <a:gd name="connsiteX7" fmla="*/ 165002 w 300003"/>
                <a:gd name="connsiteY7" fmla="*/ 0 h 291783"/>
                <a:gd name="connsiteX8" fmla="*/ 157502 w 300003"/>
                <a:gd name="connsiteY8" fmla="*/ 0 h 291783"/>
                <a:gd name="connsiteX9" fmla="*/ 157502 w 300003"/>
                <a:gd name="connsiteY9" fmla="*/ 7500 h 291783"/>
                <a:gd name="connsiteX10" fmla="*/ 142502 w 300003"/>
                <a:gd name="connsiteY10" fmla="*/ 7500 h 291783"/>
                <a:gd name="connsiteX11" fmla="*/ 142502 w 300003"/>
                <a:gd name="connsiteY11" fmla="*/ 0 h 291783"/>
                <a:gd name="connsiteX12" fmla="*/ 135002 w 300003"/>
                <a:gd name="connsiteY12" fmla="*/ 0 h 291783"/>
                <a:gd name="connsiteX13" fmla="*/ 135002 w 300003"/>
                <a:gd name="connsiteY13" fmla="*/ 75026 h 291783"/>
                <a:gd name="connsiteX14" fmla="*/ 129966 w 300003"/>
                <a:gd name="connsiteY14" fmla="*/ 86722 h 291783"/>
                <a:gd name="connsiteX15" fmla="*/ 128507 w 300003"/>
                <a:gd name="connsiteY15" fmla="*/ 86801 h 291783"/>
                <a:gd name="connsiteX16" fmla="*/ 122439 w 300003"/>
                <a:gd name="connsiteY16" fmla="*/ 82770 h 291783"/>
                <a:gd name="connsiteX17" fmla="*/ 116499 w 300003"/>
                <a:gd name="connsiteY17" fmla="*/ 39368 h 291783"/>
                <a:gd name="connsiteX18" fmla="*/ 107874 w 300003"/>
                <a:gd name="connsiteY18" fmla="*/ 34598 h 291783"/>
                <a:gd name="connsiteX19" fmla="*/ 95436 w 300003"/>
                <a:gd name="connsiteY19" fmla="*/ 37635 h 291783"/>
                <a:gd name="connsiteX20" fmla="*/ 2 w 300003"/>
                <a:gd name="connsiteY20" fmla="*/ 194700 h 291783"/>
                <a:gd name="connsiteX21" fmla="*/ 23582 w 300003"/>
                <a:gd name="connsiteY21" fmla="*/ 285536 h 291783"/>
                <a:gd name="connsiteX22" fmla="*/ 32364 w 300003"/>
                <a:gd name="connsiteY22" fmla="*/ 291784 h 291783"/>
                <a:gd name="connsiteX23" fmla="*/ 117219 w 300003"/>
                <a:gd name="connsiteY23" fmla="*/ 237128 h 291783"/>
                <a:gd name="connsiteX24" fmla="*/ 131604 w 300003"/>
                <a:gd name="connsiteY24" fmla="*/ 145080 h 291783"/>
                <a:gd name="connsiteX25" fmla="*/ 146252 w 300003"/>
                <a:gd name="connsiteY25" fmla="*/ 133211 h 291783"/>
                <a:gd name="connsiteX26" fmla="*/ 153752 w 300003"/>
                <a:gd name="connsiteY26" fmla="*/ 133211 h 291783"/>
                <a:gd name="connsiteX27" fmla="*/ 168418 w 300003"/>
                <a:gd name="connsiteY27" fmla="*/ 145088 h 291783"/>
                <a:gd name="connsiteX28" fmla="*/ 182799 w 300003"/>
                <a:gd name="connsiteY28" fmla="*/ 237135 h 291783"/>
                <a:gd name="connsiteX29" fmla="*/ 267639 w 300003"/>
                <a:gd name="connsiteY29" fmla="*/ 291784 h 291783"/>
                <a:gd name="connsiteX30" fmla="*/ 276422 w 300003"/>
                <a:gd name="connsiteY30" fmla="*/ 285536 h 291783"/>
                <a:gd name="connsiteX31" fmla="*/ 300002 w 300003"/>
                <a:gd name="connsiteY31" fmla="*/ 194700 h 291783"/>
                <a:gd name="connsiteX32" fmla="*/ 204568 w 300003"/>
                <a:gd name="connsiteY32" fmla="*/ 37635 h 291783"/>
                <a:gd name="connsiteX33" fmla="*/ 142502 w 300003"/>
                <a:gd name="connsiteY33" fmla="*/ 15000 h 291783"/>
                <a:gd name="connsiteX34" fmla="*/ 157502 w 300003"/>
                <a:gd name="connsiteY34" fmla="*/ 15000 h 291783"/>
                <a:gd name="connsiteX35" fmla="*/ 157502 w 300003"/>
                <a:gd name="connsiteY35" fmla="*/ 22500 h 291783"/>
                <a:gd name="connsiteX36" fmla="*/ 142502 w 300003"/>
                <a:gd name="connsiteY36" fmla="*/ 22500 h 291783"/>
                <a:gd name="connsiteX37" fmla="*/ 142502 w 300003"/>
                <a:gd name="connsiteY37" fmla="*/ 30000 h 291783"/>
                <a:gd name="connsiteX38" fmla="*/ 157502 w 300003"/>
                <a:gd name="connsiteY38" fmla="*/ 30000 h 291783"/>
                <a:gd name="connsiteX39" fmla="*/ 157502 w 300003"/>
                <a:gd name="connsiteY39" fmla="*/ 37500 h 291783"/>
                <a:gd name="connsiteX40" fmla="*/ 142502 w 300003"/>
                <a:gd name="connsiteY40" fmla="*/ 37500 h 291783"/>
                <a:gd name="connsiteX41" fmla="*/ 142502 w 300003"/>
                <a:gd name="connsiteY41" fmla="*/ 45000 h 291783"/>
                <a:gd name="connsiteX42" fmla="*/ 157502 w 300003"/>
                <a:gd name="connsiteY42" fmla="*/ 45000 h 291783"/>
                <a:gd name="connsiteX43" fmla="*/ 157502 w 300003"/>
                <a:gd name="connsiteY43" fmla="*/ 52500 h 291783"/>
                <a:gd name="connsiteX44" fmla="*/ 142502 w 300003"/>
                <a:gd name="connsiteY44" fmla="*/ 52500 h 291783"/>
                <a:gd name="connsiteX45" fmla="*/ 142502 w 300003"/>
                <a:gd name="connsiteY45" fmla="*/ 60000 h 291783"/>
                <a:gd name="connsiteX46" fmla="*/ 157502 w 300003"/>
                <a:gd name="connsiteY46" fmla="*/ 60000 h 291783"/>
                <a:gd name="connsiteX47" fmla="*/ 157502 w 300003"/>
                <a:gd name="connsiteY47" fmla="*/ 67500 h 291783"/>
                <a:gd name="connsiteX48" fmla="*/ 142502 w 300003"/>
                <a:gd name="connsiteY48" fmla="*/ 67500 h 291783"/>
                <a:gd name="connsiteX49" fmla="*/ 270159 w 300003"/>
                <a:gd name="connsiteY49" fmla="*/ 281374 h 291783"/>
                <a:gd name="connsiteX50" fmla="*/ 267122 w 300003"/>
                <a:gd name="connsiteY50" fmla="*/ 284280 h 291783"/>
                <a:gd name="connsiteX51" fmla="*/ 189898 w 300003"/>
                <a:gd name="connsiteY51" fmla="*/ 234758 h 291783"/>
                <a:gd name="connsiteX52" fmla="*/ 183673 w 300003"/>
                <a:gd name="connsiteY52" fmla="*/ 189563 h 291783"/>
                <a:gd name="connsiteX53" fmla="*/ 174673 w 300003"/>
                <a:gd name="connsiteY53" fmla="*/ 140981 h 291783"/>
                <a:gd name="connsiteX54" fmla="*/ 153752 w 300003"/>
                <a:gd name="connsiteY54" fmla="*/ 125374 h 291783"/>
                <a:gd name="connsiteX55" fmla="*/ 146252 w 300003"/>
                <a:gd name="connsiteY55" fmla="*/ 125374 h 291783"/>
                <a:gd name="connsiteX56" fmla="*/ 125334 w 300003"/>
                <a:gd name="connsiteY56" fmla="*/ 140978 h 291783"/>
                <a:gd name="connsiteX57" fmla="*/ 116334 w 300003"/>
                <a:gd name="connsiteY57" fmla="*/ 189563 h 291783"/>
                <a:gd name="connsiteX58" fmla="*/ 110113 w 300003"/>
                <a:gd name="connsiteY58" fmla="*/ 234754 h 291783"/>
                <a:gd name="connsiteX59" fmla="*/ 32882 w 300003"/>
                <a:gd name="connsiteY59" fmla="*/ 284280 h 291783"/>
                <a:gd name="connsiteX60" fmla="*/ 29844 w 300003"/>
                <a:gd name="connsiteY60" fmla="*/ 281374 h 291783"/>
                <a:gd name="connsiteX61" fmla="*/ 7502 w 300003"/>
                <a:gd name="connsiteY61" fmla="*/ 194700 h 291783"/>
                <a:gd name="connsiteX62" fmla="*/ 98252 w 300003"/>
                <a:gd name="connsiteY62" fmla="*/ 44584 h 291783"/>
                <a:gd name="connsiteX63" fmla="*/ 107867 w 300003"/>
                <a:gd name="connsiteY63" fmla="*/ 42098 h 291783"/>
                <a:gd name="connsiteX64" fmla="*/ 109787 w 300003"/>
                <a:gd name="connsiteY64" fmla="*/ 42724 h 291783"/>
                <a:gd name="connsiteX65" fmla="*/ 112618 w 300003"/>
                <a:gd name="connsiteY65" fmla="*/ 65134 h 291783"/>
                <a:gd name="connsiteX66" fmla="*/ 115899 w 300003"/>
                <a:gd name="connsiteY66" fmla="*/ 86456 h 291783"/>
                <a:gd name="connsiteX67" fmla="*/ 128499 w 300003"/>
                <a:gd name="connsiteY67" fmla="*/ 94301 h 291783"/>
                <a:gd name="connsiteX68" fmla="*/ 130656 w 300003"/>
                <a:gd name="connsiteY68" fmla="*/ 94189 h 291783"/>
                <a:gd name="connsiteX69" fmla="*/ 139993 w 300003"/>
                <a:gd name="connsiteY69" fmla="*/ 87251 h 291783"/>
                <a:gd name="connsiteX70" fmla="*/ 142502 w 300003"/>
                <a:gd name="connsiteY70" fmla="*/ 77231 h 291783"/>
                <a:gd name="connsiteX71" fmla="*/ 142502 w 300003"/>
                <a:gd name="connsiteY71" fmla="*/ 75000 h 291783"/>
                <a:gd name="connsiteX72" fmla="*/ 157502 w 300003"/>
                <a:gd name="connsiteY72" fmla="*/ 75000 h 291783"/>
                <a:gd name="connsiteX73" fmla="*/ 157502 w 300003"/>
                <a:gd name="connsiteY73" fmla="*/ 77250 h 291783"/>
                <a:gd name="connsiteX74" fmla="*/ 159992 w 300003"/>
                <a:gd name="connsiteY74" fmla="*/ 87210 h 291783"/>
                <a:gd name="connsiteX75" fmla="*/ 169341 w 300003"/>
                <a:gd name="connsiteY75" fmla="*/ 94193 h 291783"/>
                <a:gd name="connsiteX76" fmla="*/ 171497 w 300003"/>
                <a:gd name="connsiteY76" fmla="*/ 94305 h 291783"/>
                <a:gd name="connsiteX77" fmla="*/ 184097 w 300003"/>
                <a:gd name="connsiteY77" fmla="*/ 86460 h 291783"/>
                <a:gd name="connsiteX78" fmla="*/ 187378 w 300003"/>
                <a:gd name="connsiteY78" fmla="*/ 65138 h 291783"/>
                <a:gd name="connsiteX79" fmla="*/ 190213 w 300003"/>
                <a:gd name="connsiteY79" fmla="*/ 42728 h 291783"/>
                <a:gd name="connsiteX80" fmla="*/ 192129 w 300003"/>
                <a:gd name="connsiteY80" fmla="*/ 42101 h 291783"/>
                <a:gd name="connsiteX81" fmla="*/ 201576 w 300003"/>
                <a:gd name="connsiteY81" fmla="*/ 44516 h 291783"/>
                <a:gd name="connsiteX82" fmla="*/ 292502 w 300003"/>
                <a:gd name="connsiteY82" fmla="*/ 194700 h 291783"/>
                <a:gd name="connsiteX83" fmla="*/ 270159 w 300003"/>
                <a:gd name="connsiteY83" fmla="*/ 281374 h 29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300003" h="291783">
                  <a:moveTo>
                    <a:pt x="204568" y="37635"/>
                  </a:moveTo>
                  <a:cubicBezTo>
                    <a:pt x="200644" y="35864"/>
                    <a:pt x="196427" y="34835"/>
                    <a:pt x="192129" y="34598"/>
                  </a:cubicBezTo>
                  <a:cubicBezTo>
                    <a:pt x="188550" y="34278"/>
                    <a:pt x="185136" y="36166"/>
                    <a:pt x="183504" y="39368"/>
                  </a:cubicBezTo>
                  <a:cubicBezTo>
                    <a:pt x="179188" y="47993"/>
                    <a:pt x="180561" y="77456"/>
                    <a:pt x="177564" y="82770"/>
                  </a:cubicBezTo>
                  <a:cubicBezTo>
                    <a:pt x="176584" y="85251"/>
                    <a:pt x="174163" y="86859"/>
                    <a:pt x="171497" y="86801"/>
                  </a:cubicBezTo>
                  <a:cubicBezTo>
                    <a:pt x="171024" y="86801"/>
                    <a:pt x="170541" y="86768"/>
                    <a:pt x="170038" y="86722"/>
                  </a:cubicBezTo>
                  <a:cubicBezTo>
                    <a:pt x="165002" y="86250"/>
                    <a:pt x="165002" y="75000"/>
                    <a:pt x="165002" y="75000"/>
                  </a:cubicBezTo>
                  <a:lnTo>
                    <a:pt x="165002" y="0"/>
                  </a:lnTo>
                  <a:lnTo>
                    <a:pt x="157502" y="0"/>
                  </a:lnTo>
                  <a:lnTo>
                    <a:pt x="157502" y="7500"/>
                  </a:lnTo>
                  <a:lnTo>
                    <a:pt x="142502" y="7500"/>
                  </a:lnTo>
                  <a:lnTo>
                    <a:pt x="142502" y="0"/>
                  </a:lnTo>
                  <a:lnTo>
                    <a:pt x="135002" y="0"/>
                  </a:lnTo>
                  <a:lnTo>
                    <a:pt x="135002" y="75026"/>
                  </a:lnTo>
                  <a:cubicBezTo>
                    <a:pt x="135002" y="75300"/>
                    <a:pt x="134938" y="86258"/>
                    <a:pt x="129966" y="86722"/>
                  </a:cubicBezTo>
                  <a:cubicBezTo>
                    <a:pt x="129463" y="86768"/>
                    <a:pt x="128976" y="86801"/>
                    <a:pt x="128507" y="86801"/>
                  </a:cubicBezTo>
                  <a:cubicBezTo>
                    <a:pt x="125840" y="86859"/>
                    <a:pt x="123419" y="85251"/>
                    <a:pt x="122439" y="82770"/>
                  </a:cubicBezTo>
                  <a:cubicBezTo>
                    <a:pt x="119439" y="77456"/>
                    <a:pt x="120816" y="47996"/>
                    <a:pt x="116499" y="39368"/>
                  </a:cubicBezTo>
                  <a:cubicBezTo>
                    <a:pt x="114868" y="36166"/>
                    <a:pt x="111454" y="34278"/>
                    <a:pt x="107874" y="34598"/>
                  </a:cubicBezTo>
                  <a:cubicBezTo>
                    <a:pt x="103576" y="34835"/>
                    <a:pt x="99359" y="35865"/>
                    <a:pt x="95436" y="37635"/>
                  </a:cubicBezTo>
                  <a:cubicBezTo>
                    <a:pt x="39624" y="61913"/>
                    <a:pt x="2" y="123056"/>
                    <a:pt x="2" y="194700"/>
                  </a:cubicBezTo>
                  <a:cubicBezTo>
                    <a:pt x="-140" y="226510"/>
                    <a:pt x="7986" y="257811"/>
                    <a:pt x="23582" y="285536"/>
                  </a:cubicBezTo>
                  <a:cubicBezTo>
                    <a:pt x="24381" y="286594"/>
                    <a:pt x="28483" y="291784"/>
                    <a:pt x="32364" y="291784"/>
                  </a:cubicBezTo>
                  <a:cubicBezTo>
                    <a:pt x="60677" y="291784"/>
                    <a:pt x="108591" y="263018"/>
                    <a:pt x="117219" y="237128"/>
                  </a:cubicBezTo>
                  <a:cubicBezTo>
                    <a:pt x="125848" y="211238"/>
                    <a:pt x="121982" y="159821"/>
                    <a:pt x="131604" y="145080"/>
                  </a:cubicBezTo>
                  <a:cubicBezTo>
                    <a:pt x="135020" y="139595"/>
                    <a:pt x="140178" y="135416"/>
                    <a:pt x="146252" y="133211"/>
                  </a:cubicBezTo>
                  <a:cubicBezTo>
                    <a:pt x="148672" y="132319"/>
                    <a:pt x="151332" y="132319"/>
                    <a:pt x="153752" y="133211"/>
                  </a:cubicBezTo>
                  <a:cubicBezTo>
                    <a:pt x="159834" y="135413"/>
                    <a:pt x="165000" y="139596"/>
                    <a:pt x="168418" y="145088"/>
                  </a:cubicBezTo>
                  <a:cubicBezTo>
                    <a:pt x="178037" y="159829"/>
                    <a:pt x="174171" y="211249"/>
                    <a:pt x="182799" y="237135"/>
                  </a:cubicBezTo>
                  <a:cubicBezTo>
                    <a:pt x="191428" y="263021"/>
                    <a:pt x="239327" y="291784"/>
                    <a:pt x="267639" y="291784"/>
                  </a:cubicBezTo>
                  <a:cubicBezTo>
                    <a:pt x="271517" y="291784"/>
                    <a:pt x="275623" y="286594"/>
                    <a:pt x="276422" y="285536"/>
                  </a:cubicBezTo>
                  <a:cubicBezTo>
                    <a:pt x="292016" y="257811"/>
                    <a:pt x="300142" y="226510"/>
                    <a:pt x="300002" y="194700"/>
                  </a:cubicBezTo>
                  <a:cubicBezTo>
                    <a:pt x="300002" y="123056"/>
                    <a:pt x="260376" y="61913"/>
                    <a:pt x="204568" y="37635"/>
                  </a:cubicBezTo>
                  <a:close/>
                  <a:moveTo>
                    <a:pt x="142502" y="15000"/>
                  </a:moveTo>
                  <a:lnTo>
                    <a:pt x="157502" y="15000"/>
                  </a:lnTo>
                  <a:lnTo>
                    <a:pt x="157502" y="22500"/>
                  </a:lnTo>
                  <a:lnTo>
                    <a:pt x="142502" y="22500"/>
                  </a:lnTo>
                  <a:close/>
                  <a:moveTo>
                    <a:pt x="142502" y="30000"/>
                  </a:moveTo>
                  <a:lnTo>
                    <a:pt x="157502" y="30000"/>
                  </a:lnTo>
                  <a:lnTo>
                    <a:pt x="157502" y="37500"/>
                  </a:lnTo>
                  <a:lnTo>
                    <a:pt x="142502" y="37500"/>
                  </a:lnTo>
                  <a:close/>
                  <a:moveTo>
                    <a:pt x="142502" y="45000"/>
                  </a:moveTo>
                  <a:lnTo>
                    <a:pt x="157502" y="45000"/>
                  </a:lnTo>
                  <a:lnTo>
                    <a:pt x="157502" y="52500"/>
                  </a:lnTo>
                  <a:lnTo>
                    <a:pt x="142502" y="52500"/>
                  </a:lnTo>
                  <a:close/>
                  <a:moveTo>
                    <a:pt x="142502" y="60000"/>
                  </a:moveTo>
                  <a:lnTo>
                    <a:pt x="157502" y="60000"/>
                  </a:lnTo>
                  <a:lnTo>
                    <a:pt x="157502" y="67500"/>
                  </a:lnTo>
                  <a:lnTo>
                    <a:pt x="142502" y="67500"/>
                  </a:lnTo>
                  <a:close/>
                  <a:moveTo>
                    <a:pt x="270159" y="281374"/>
                  </a:moveTo>
                  <a:cubicBezTo>
                    <a:pt x="269302" y="282493"/>
                    <a:pt x="268278" y="283473"/>
                    <a:pt x="267122" y="284280"/>
                  </a:cubicBezTo>
                  <a:cubicBezTo>
                    <a:pt x="240186" y="283928"/>
                    <a:pt x="197102" y="256376"/>
                    <a:pt x="189898" y="234758"/>
                  </a:cubicBezTo>
                  <a:cubicBezTo>
                    <a:pt x="186148" y="223466"/>
                    <a:pt x="184884" y="206231"/>
                    <a:pt x="183673" y="189563"/>
                  </a:cubicBezTo>
                  <a:cubicBezTo>
                    <a:pt x="182151" y="168563"/>
                    <a:pt x="180834" y="150409"/>
                    <a:pt x="174673" y="140981"/>
                  </a:cubicBezTo>
                  <a:cubicBezTo>
                    <a:pt x="169923" y="133321"/>
                    <a:pt x="162448" y="127745"/>
                    <a:pt x="153752" y="125374"/>
                  </a:cubicBezTo>
                  <a:cubicBezTo>
                    <a:pt x="151284" y="124803"/>
                    <a:pt x="148719" y="124803"/>
                    <a:pt x="146252" y="125374"/>
                  </a:cubicBezTo>
                  <a:cubicBezTo>
                    <a:pt x="137558" y="127744"/>
                    <a:pt x="130084" y="133319"/>
                    <a:pt x="125334" y="140978"/>
                  </a:cubicBezTo>
                  <a:cubicBezTo>
                    <a:pt x="119181" y="150405"/>
                    <a:pt x="117864" y="168551"/>
                    <a:pt x="116334" y="189563"/>
                  </a:cubicBezTo>
                  <a:cubicBezTo>
                    <a:pt x="115127" y="206228"/>
                    <a:pt x="113874" y="223463"/>
                    <a:pt x="110113" y="234754"/>
                  </a:cubicBezTo>
                  <a:cubicBezTo>
                    <a:pt x="102902" y="256376"/>
                    <a:pt x="59814" y="283928"/>
                    <a:pt x="32882" y="284280"/>
                  </a:cubicBezTo>
                  <a:cubicBezTo>
                    <a:pt x="31726" y="283473"/>
                    <a:pt x="30702" y="282493"/>
                    <a:pt x="29844" y="281374"/>
                  </a:cubicBezTo>
                  <a:cubicBezTo>
                    <a:pt x="15072" y="254883"/>
                    <a:pt x="7377" y="225031"/>
                    <a:pt x="7502" y="194700"/>
                  </a:cubicBezTo>
                  <a:cubicBezTo>
                    <a:pt x="7502" y="128524"/>
                    <a:pt x="44042" y="68168"/>
                    <a:pt x="98252" y="44584"/>
                  </a:cubicBezTo>
                  <a:cubicBezTo>
                    <a:pt x="101275" y="43168"/>
                    <a:pt x="104536" y="42325"/>
                    <a:pt x="107867" y="42098"/>
                  </a:cubicBezTo>
                  <a:cubicBezTo>
                    <a:pt x="109472" y="42098"/>
                    <a:pt x="109641" y="42431"/>
                    <a:pt x="109787" y="42724"/>
                  </a:cubicBezTo>
                  <a:cubicBezTo>
                    <a:pt x="111444" y="46043"/>
                    <a:pt x="112149" y="57533"/>
                    <a:pt x="112618" y="65134"/>
                  </a:cubicBezTo>
                  <a:cubicBezTo>
                    <a:pt x="113316" y="76560"/>
                    <a:pt x="113781" y="82703"/>
                    <a:pt x="115899" y="86456"/>
                  </a:cubicBezTo>
                  <a:cubicBezTo>
                    <a:pt x="118230" y="91287"/>
                    <a:pt x="123136" y="94341"/>
                    <a:pt x="128499" y="94301"/>
                  </a:cubicBezTo>
                  <a:cubicBezTo>
                    <a:pt x="129193" y="94301"/>
                    <a:pt x="129913" y="94260"/>
                    <a:pt x="130656" y="94189"/>
                  </a:cubicBezTo>
                  <a:cubicBezTo>
                    <a:pt x="134802" y="93756"/>
                    <a:pt x="138382" y="91096"/>
                    <a:pt x="139993" y="87251"/>
                  </a:cubicBezTo>
                  <a:cubicBezTo>
                    <a:pt x="141364" y="84068"/>
                    <a:pt x="142211" y="80685"/>
                    <a:pt x="142502" y="77231"/>
                  </a:cubicBezTo>
                  <a:lnTo>
                    <a:pt x="142502" y="75000"/>
                  </a:lnTo>
                  <a:lnTo>
                    <a:pt x="157502" y="75000"/>
                  </a:lnTo>
                  <a:lnTo>
                    <a:pt x="157502" y="77250"/>
                  </a:lnTo>
                  <a:cubicBezTo>
                    <a:pt x="157797" y="80681"/>
                    <a:pt x="158638" y="84044"/>
                    <a:pt x="159992" y="87210"/>
                  </a:cubicBezTo>
                  <a:cubicBezTo>
                    <a:pt x="161595" y="91074"/>
                    <a:pt x="165181" y="93752"/>
                    <a:pt x="169341" y="94193"/>
                  </a:cubicBezTo>
                  <a:cubicBezTo>
                    <a:pt x="170091" y="94264"/>
                    <a:pt x="170799" y="94305"/>
                    <a:pt x="171497" y="94305"/>
                  </a:cubicBezTo>
                  <a:cubicBezTo>
                    <a:pt x="176860" y="94345"/>
                    <a:pt x="181766" y="91290"/>
                    <a:pt x="184097" y="86460"/>
                  </a:cubicBezTo>
                  <a:cubicBezTo>
                    <a:pt x="186216" y="82710"/>
                    <a:pt x="186681" y="76564"/>
                    <a:pt x="187378" y="65138"/>
                  </a:cubicBezTo>
                  <a:cubicBezTo>
                    <a:pt x="187847" y="57536"/>
                    <a:pt x="188552" y="46046"/>
                    <a:pt x="190213" y="42728"/>
                  </a:cubicBezTo>
                  <a:cubicBezTo>
                    <a:pt x="190356" y="42435"/>
                    <a:pt x="190524" y="42101"/>
                    <a:pt x="192129" y="42101"/>
                  </a:cubicBezTo>
                  <a:cubicBezTo>
                    <a:pt x="195400" y="42317"/>
                    <a:pt x="198603" y="43135"/>
                    <a:pt x="201576" y="44516"/>
                  </a:cubicBezTo>
                  <a:cubicBezTo>
                    <a:pt x="255962" y="68171"/>
                    <a:pt x="292502" y="128524"/>
                    <a:pt x="292502" y="194700"/>
                  </a:cubicBezTo>
                  <a:cubicBezTo>
                    <a:pt x="292626" y="225031"/>
                    <a:pt x="284931" y="254883"/>
                    <a:pt x="270159" y="281374"/>
                  </a:cubicBezTo>
                  <a:close/>
                </a:path>
              </a:pathLst>
            </a:custGeom>
            <a:solidFill>
              <a:srgbClr val="000000"/>
            </a:solidFill>
            <a:ln w="3671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47B6083-BE31-6927-1719-1382D2E347D0}"/>
                </a:ext>
              </a:extLst>
            </p:cNvPr>
            <p:cNvSpPr/>
            <p:nvPr/>
          </p:nvSpPr>
          <p:spPr>
            <a:xfrm>
              <a:off x="2934866" y="5591722"/>
              <a:ext cx="232480" cy="129686"/>
            </a:xfrm>
            <a:custGeom>
              <a:avLst/>
              <a:gdLst>
                <a:gd name="connsiteX0" fmla="*/ 221241 w 232480"/>
                <a:gd name="connsiteY0" fmla="*/ 113216 h 129686"/>
                <a:gd name="connsiteX1" fmla="*/ 216171 w 232480"/>
                <a:gd name="connsiteY1" fmla="*/ 98374 h 129686"/>
                <a:gd name="connsiteX2" fmla="*/ 208952 w 232480"/>
                <a:gd name="connsiteY2" fmla="*/ 76684 h 129686"/>
                <a:gd name="connsiteX3" fmla="*/ 188023 w 232480"/>
                <a:gd name="connsiteY3" fmla="*/ 47543 h 129686"/>
                <a:gd name="connsiteX4" fmla="*/ 207009 w 232480"/>
                <a:gd name="connsiteY4" fmla="*/ 45461 h 129686"/>
                <a:gd name="connsiteX5" fmla="*/ 225677 w 232480"/>
                <a:gd name="connsiteY5" fmla="*/ 57109 h 129686"/>
                <a:gd name="connsiteX6" fmla="*/ 230908 w 232480"/>
                <a:gd name="connsiteY6" fmla="*/ 57983 h 129686"/>
                <a:gd name="connsiteX7" fmla="*/ 231782 w 232480"/>
                <a:gd name="connsiteY7" fmla="*/ 52751 h 129686"/>
                <a:gd name="connsiteX8" fmla="*/ 208348 w 232480"/>
                <a:gd name="connsiteY8" fmla="*/ 38081 h 129686"/>
                <a:gd name="connsiteX9" fmla="*/ 181348 w 232480"/>
                <a:gd name="connsiteY9" fmla="*/ 42244 h 129686"/>
                <a:gd name="connsiteX10" fmla="*/ 173417 w 232480"/>
                <a:gd name="connsiteY10" fmla="*/ 37290 h 129686"/>
                <a:gd name="connsiteX11" fmla="*/ 183688 w 232480"/>
                <a:gd name="connsiteY11" fmla="*/ 24596 h 129686"/>
                <a:gd name="connsiteX12" fmla="*/ 189171 w 232480"/>
                <a:gd name="connsiteY12" fmla="*/ 3750 h 129686"/>
                <a:gd name="connsiteX13" fmla="*/ 185421 w 232480"/>
                <a:gd name="connsiteY13" fmla="*/ 0 h 129686"/>
                <a:gd name="connsiteX14" fmla="*/ 181671 w 232480"/>
                <a:gd name="connsiteY14" fmla="*/ 3750 h 129686"/>
                <a:gd name="connsiteX15" fmla="*/ 177096 w 232480"/>
                <a:gd name="connsiteY15" fmla="*/ 21000 h 129686"/>
                <a:gd name="connsiteX16" fmla="*/ 166266 w 232480"/>
                <a:gd name="connsiteY16" fmla="*/ 33630 h 129686"/>
                <a:gd name="connsiteX17" fmla="*/ 141028 w 232480"/>
                <a:gd name="connsiteY17" fmla="*/ 24825 h 129686"/>
                <a:gd name="connsiteX18" fmla="*/ 128616 w 232480"/>
                <a:gd name="connsiteY18" fmla="*/ 20621 h 129686"/>
                <a:gd name="connsiteX19" fmla="*/ 119946 w 232480"/>
                <a:gd name="connsiteY19" fmla="*/ 9274 h 129686"/>
                <a:gd name="connsiteX20" fmla="*/ 119807 w 232480"/>
                <a:gd name="connsiteY20" fmla="*/ 8824 h 129686"/>
                <a:gd name="connsiteX21" fmla="*/ 115086 w 232480"/>
                <a:gd name="connsiteY21" fmla="*/ 6407 h 129686"/>
                <a:gd name="connsiteX22" fmla="*/ 112569 w 232480"/>
                <a:gd name="connsiteY22" fmla="*/ 9199 h 129686"/>
                <a:gd name="connsiteX23" fmla="*/ 103869 w 232480"/>
                <a:gd name="connsiteY23" fmla="*/ 20636 h 129686"/>
                <a:gd name="connsiteX24" fmla="*/ 91431 w 232480"/>
                <a:gd name="connsiteY24" fmla="*/ 24851 h 129686"/>
                <a:gd name="connsiteX25" fmla="*/ 66283 w 232480"/>
                <a:gd name="connsiteY25" fmla="*/ 33619 h 129686"/>
                <a:gd name="connsiteX26" fmla="*/ 55491 w 232480"/>
                <a:gd name="connsiteY26" fmla="*/ 21011 h 129686"/>
                <a:gd name="connsiteX27" fmla="*/ 50912 w 232480"/>
                <a:gd name="connsiteY27" fmla="*/ 3761 h 129686"/>
                <a:gd name="connsiteX28" fmla="*/ 47162 w 232480"/>
                <a:gd name="connsiteY28" fmla="*/ 11 h 129686"/>
                <a:gd name="connsiteX29" fmla="*/ 43412 w 232480"/>
                <a:gd name="connsiteY29" fmla="*/ 3761 h 129686"/>
                <a:gd name="connsiteX30" fmla="*/ 48898 w 232480"/>
                <a:gd name="connsiteY30" fmla="*/ 24608 h 129686"/>
                <a:gd name="connsiteX31" fmla="*/ 59121 w 232480"/>
                <a:gd name="connsiteY31" fmla="*/ 37256 h 129686"/>
                <a:gd name="connsiteX32" fmla="*/ 51111 w 232480"/>
                <a:gd name="connsiteY32" fmla="*/ 42255 h 129686"/>
                <a:gd name="connsiteX33" fmla="*/ 24111 w 232480"/>
                <a:gd name="connsiteY33" fmla="*/ 38092 h 129686"/>
                <a:gd name="connsiteX34" fmla="*/ 677 w 232480"/>
                <a:gd name="connsiteY34" fmla="*/ 52766 h 129686"/>
                <a:gd name="connsiteX35" fmla="*/ 1683 w 232480"/>
                <a:gd name="connsiteY35" fmla="*/ 57973 h 129686"/>
                <a:gd name="connsiteX36" fmla="*/ 6778 w 232480"/>
                <a:gd name="connsiteY36" fmla="*/ 57124 h 129686"/>
                <a:gd name="connsiteX37" fmla="*/ 25453 w 232480"/>
                <a:gd name="connsiteY37" fmla="*/ 45461 h 129686"/>
                <a:gd name="connsiteX38" fmla="*/ 44443 w 232480"/>
                <a:gd name="connsiteY38" fmla="*/ 47543 h 129686"/>
                <a:gd name="connsiteX39" fmla="*/ 23518 w 232480"/>
                <a:gd name="connsiteY39" fmla="*/ 76684 h 129686"/>
                <a:gd name="connsiteX40" fmla="*/ 16288 w 232480"/>
                <a:gd name="connsiteY40" fmla="*/ 98393 h 129686"/>
                <a:gd name="connsiteX41" fmla="*/ 11241 w 232480"/>
                <a:gd name="connsiteY41" fmla="*/ 113216 h 129686"/>
                <a:gd name="connsiteX42" fmla="*/ 1626 w 232480"/>
                <a:gd name="connsiteY42" fmla="*/ 122846 h 129686"/>
                <a:gd name="connsiteX43" fmla="*/ 660 w 232480"/>
                <a:gd name="connsiteY43" fmla="*/ 128061 h 129686"/>
                <a:gd name="connsiteX44" fmla="*/ 3741 w 232480"/>
                <a:gd name="connsiteY44" fmla="*/ 129686 h 129686"/>
                <a:gd name="connsiteX45" fmla="*/ 5859 w 232480"/>
                <a:gd name="connsiteY45" fmla="*/ 129023 h 129686"/>
                <a:gd name="connsiteX46" fmla="*/ 17297 w 232480"/>
                <a:gd name="connsiteY46" fmla="*/ 117608 h 129686"/>
                <a:gd name="connsiteX47" fmla="*/ 23477 w 232480"/>
                <a:gd name="connsiteY47" fmla="*/ 100511 h 129686"/>
                <a:gd name="connsiteX48" fmla="*/ 29949 w 232480"/>
                <a:gd name="connsiteY48" fmla="*/ 80809 h 129686"/>
                <a:gd name="connsiteX49" fmla="*/ 37562 w 232480"/>
                <a:gd name="connsiteY49" fmla="*/ 97883 h 129686"/>
                <a:gd name="connsiteX50" fmla="*/ 38379 w 232480"/>
                <a:gd name="connsiteY50" fmla="*/ 110258 h 129686"/>
                <a:gd name="connsiteX51" fmla="*/ 40607 w 232480"/>
                <a:gd name="connsiteY51" fmla="*/ 115070 h 129686"/>
                <a:gd name="connsiteX52" fmla="*/ 45324 w 232480"/>
                <a:gd name="connsiteY52" fmla="*/ 113078 h 129686"/>
                <a:gd name="connsiteX53" fmla="*/ 44916 w 232480"/>
                <a:gd name="connsiteY53" fmla="*/ 96428 h 129686"/>
                <a:gd name="connsiteX54" fmla="*/ 33741 w 232480"/>
                <a:gd name="connsiteY54" fmla="*/ 72833 h 129686"/>
                <a:gd name="connsiteX55" fmla="*/ 68811 w 232480"/>
                <a:gd name="connsiteY55" fmla="*/ 40650 h 129686"/>
                <a:gd name="connsiteX56" fmla="*/ 63696 w 232480"/>
                <a:gd name="connsiteY56" fmla="*/ 54626 h 129686"/>
                <a:gd name="connsiteX57" fmla="*/ 64071 w 232480"/>
                <a:gd name="connsiteY57" fmla="*/ 80501 h 129686"/>
                <a:gd name="connsiteX58" fmla="*/ 68446 w 232480"/>
                <a:gd name="connsiteY58" fmla="*/ 83498 h 129686"/>
                <a:gd name="connsiteX59" fmla="*/ 71462 w 232480"/>
                <a:gd name="connsiteY59" fmla="*/ 79234 h 129686"/>
                <a:gd name="connsiteX60" fmla="*/ 71132 w 232480"/>
                <a:gd name="connsiteY60" fmla="*/ 55740 h 129686"/>
                <a:gd name="connsiteX61" fmla="*/ 81257 w 232480"/>
                <a:gd name="connsiteY61" fmla="*/ 35786 h 129686"/>
                <a:gd name="connsiteX62" fmla="*/ 93538 w 232480"/>
                <a:gd name="connsiteY62" fmla="*/ 32059 h 129686"/>
                <a:gd name="connsiteX63" fmla="*/ 107496 w 232480"/>
                <a:gd name="connsiteY63" fmla="*/ 27229 h 129686"/>
                <a:gd name="connsiteX64" fmla="*/ 116241 w 232480"/>
                <a:gd name="connsiteY64" fmla="*/ 19046 h 129686"/>
                <a:gd name="connsiteX65" fmla="*/ 125038 w 232480"/>
                <a:gd name="connsiteY65" fmla="*/ 27218 h 129686"/>
                <a:gd name="connsiteX66" fmla="*/ 138996 w 232480"/>
                <a:gd name="connsiteY66" fmla="*/ 32047 h 129686"/>
                <a:gd name="connsiteX67" fmla="*/ 151262 w 232480"/>
                <a:gd name="connsiteY67" fmla="*/ 35771 h 129686"/>
                <a:gd name="connsiteX68" fmla="*/ 161327 w 232480"/>
                <a:gd name="connsiteY68" fmla="*/ 55665 h 129686"/>
                <a:gd name="connsiteX69" fmla="*/ 160993 w 232480"/>
                <a:gd name="connsiteY69" fmla="*/ 79159 h 129686"/>
                <a:gd name="connsiteX70" fmla="*/ 164053 w 232480"/>
                <a:gd name="connsiteY70" fmla="*/ 83490 h 129686"/>
                <a:gd name="connsiteX71" fmla="*/ 164691 w 232480"/>
                <a:gd name="connsiteY71" fmla="*/ 83543 h 129686"/>
                <a:gd name="connsiteX72" fmla="*/ 168384 w 232480"/>
                <a:gd name="connsiteY72" fmla="*/ 80430 h 129686"/>
                <a:gd name="connsiteX73" fmla="*/ 168759 w 232480"/>
                <a:gd name="connsiteY73" fmla="*/ 54555 h 129686"/>
                <a:gd name="connsiteX74" fmla="*/ 163663 w 232480"/>
                <a:gd name="connsiteY74" fmla="*/ 40624 h 129686"/>
                <a:gd name="connsiteX75" fmla="*/ 198707 w 232480"/>
                <a:gd name="connsiteY75" fmla="*/ 72705 h 129686"/>
                <a:gd name="connsiteX76" fmla="*/ 187491 w 232480"/>
                <a:gd name="connsiteY76" fmla="*/ 96289 h 129686"/>
                <a:gd name="connsiteX77" fmla="*/ 187078 w 232480"/>
                <a:gd name="connsiteY77" fmla="*/ 112939 h 129686"/>
                <a:gd name="connsiteX78" fmla="*/ 190453 w 232480"/>
                <a:gd name="connsiteY78" fmla="*/ 115129 h 129686"/>
                <a:gd name="connsiteX79" fmla="*/ 191826 w 232480"/>
                <a:gd name="connsiteY79" fmla="*/ 114878 h 129686"/>
                <a:gd name="connsiteX80" fmla="*/ 194049 w 232480"/>
                <a:gd name="connsiteY80" fmla="*/ 110138 h 129686"/>
                <a:gd name="connsiteX81" fmla="*/ 194863 w 232480"/>
                <a:gd name="connsiteY81" fmla="*/ 97763 h 129686"/>
                <a:gd name="connsiteX82" fmla="*/ 202491 w 232480"/>
                <a:gd name="connsiteY82" fmla="*/ 80674 h 129686"/>
                <a:gd name="connsiteX83" fmla="*/ 209008 w 232480"/>
                <a:gd name="connsiteY83" fmla="*/ 100496 h 129686"/>
                <a:gd name="connsiteX84" fmla="*/ 215196 w 232480"/>
                <a:gd name="connsiteY84" fmla="*/ 117615 h 129686"/>
                <a:gd name="connsiteX85" fmla="*/ 226637 w 232480"/>
                <a:gd name="connsiteY85" fmla="*/ 129034 h 129686"/>
                <a:gd name="connsiteX86" fmla="*/ 231841 w 232480"/>
                <a:gd name="connsiteY86" fmla="*/ 128016 h 129686"/>
                <a:gd name="connsiteX87" fmla="*/ 230886 w 232480"/>
                <a:gd name="connsiteY87" fmla="*/ 122854 h 129686"/>
                <a:gd name="connsiteX88" fmla="*/ 221241 w 232480"/>
                <a:gd name="connsiteY88" fmla="*/ 113216 h 129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232480" h="129686">
                  <a:moveTo>
                    <a:pt x="221241" y="113216"/>
                  </a:moveTo>
                  <a:cubicBezTo>
                    <a:pt x="219122" y="108426"/>
                    <a:pt x="217425" y="103460"/>
                    <a:pt x="216171" y="98374"/>
                  </a:cubicBezTo>
                  <a:cubicBezTo>
                    <a:pt x="214158" y="91019"/>
                    <a:pt x="211748" y="83778"/>
                    <a:pt x="208952" y="76684"/>
                  </a:cubicBezTo>
                  <a:cubicBezTo>
                    <a:pt x="204288" y="65502"/>
                    <a:pt x="197129" y="55534"/>
                    <a:pt x="188023" y="47543"/>
                  </a:cubicBezTo>
                  <a:cubicBezTo>
                    <a:pt x="194057" y="45184"/>
                    <a:pt x="200608" y="44466"/>
                    <a:pt x="207009" y="45461"/>
                  </a:cubicBezTo>
                  <a:cubicBezTo>
                    <a:pt x="214397" y="47054"/>
                    <a:pt x="220999" y="51173"/>
                    <a:pt x="225677" y="57109"/>
                  </a:cubicBezTo>
                  <a:cubicBezTo>
                    <a:pt x="226880" y="58795"/>
                    <a:pt x="229222" y="59186"/>
                    <a:pt x="230908" y="57983"/>
                  </a:cubicBezTo>
                  <a:cubicBezTo>
                    <a:pt x="232594" y="56779"/>
                    <a:pt x="232985" y="54437"/>
                    <a:pt x="231782" y="52751"/>
                  </a:cubicBezTo>
                  <a:cubicBezTo>
                    <a:pt x="225984" y="45208"/>
                    <a:pt x="217666" y="40001"/>
                    <a:pt x="208348" y="38081"/>
                  </a:cubicBezTo>
                  <a:cubicBezTo>
                    <a:pt x="199134" y="36648"/>
                    <a:pt x="189703" y="38102"/>
                    <a:pt x="181348" y="42244"/>
                  </a:cubicBezTo>
                  <a:cubicBezTo>
                    <a:pt x="178794" y="40453"/>
                    <a:pt x="176146" y="38800"/>
                    <a:pt x="173417" y="37290"/>
                  </a:cubicBezTo>
                  <a:cubicBezTo>
                    <a:pt x="177472" y="33611"/>
                    <a:pt x="180936" y="29329"/>
                    <a:pt x="183688" y="24596"/>
                  </a:cubicBezTo>
                  <a:cubicBezTo>
                    <a:pt x="187065" y="18150"/>
                    <a:pt x="188939" y="11024"/>
                    <a:pt x="189171" y="3750"/>
                  </a:cubicBezTo>
                  <a:cubicBezTo>
                    <a:pt x="189171" y="1679"/>
                    <a:pt x="187492" y="0"/>
                    <a:pt x="185421" y="0"/>
                  </a:cubicBezTo>
                  <a:cubicBezTo>
                    <a:pt x="183349" y="0"/>
                    <a:pt x="181671" y="1679"/>
                    <a:pt x="181671" y="3750"/>
                  </a:cubicBezTo>
                  <a:cubicBezTo>
                    <a:pt x="181442" y="9768"/>
                    <a:pt x="179880" y="15660"/>
                    <a:pt x="177096" y="21000"/>
                  </a:cubicBezTo>
                  <a:cubicBezTo>
                    <a:pt x="174216" y="25785"/>
                    <a:pt x="170555" y="30054"/>
                    <a:pt x="166266" y="33630"/>
                  </a:cubicBezTo>
                  <a:cubicBezTo>
                    <a:pt x="158095" y="30043"/>
                    <a:pt x="149657" y="27099"/>
                    <a:pt x="141028" y="24825"/>
                  </a:cubicBezTo>
                  <a:cubicBezTo>
                    <a:pt x="136774" y="23796"/>
                    <a:pt x="132620" y="22389"/>
                    <a:pt x="128616" y="20621"/>
                  </a:cubicBezTo>
                  <a:cubicBezTo>
                    <a:pt x="124337" y="18136"/>
                    <a:pt x="121219" y="14055"/>
                    <a:pt x="119946" y="9274"/>
                  </a:cubicBezTo>
                  <a:lnTo>
                    <a:pt x="119807" y="8824"/>
                  </a:lnTo>
                  <a:cubicBezTo>
                    <a:pt x="119171" y="6853"/>
                    <a:pt x="117057" y="5771"/>
                    <a:pt x="115086" y="6407"/>
                  </a:cubicBezTo>
                  <a:cubicBezTo>
                    <a:pt x="113808" y="6819"/>
                    <a:pt x="112848" y="7884"/>
                    <a:pt x="112569" y="9199"/>
                  </a:cubicBezTo>
                  <a:cubicBezTo>
                    <a:pt x="111303" y="14015"/>
                    <a:pt x="108173" y="18131"/>
                    <a:pt x="103869" y="20636"/>
                  </a:cubicBezTo>
                  <a:cubicBezTo>
                    <a:pt x="99857" y="22410"/>
                    <a:pt x="95694" y="23820"/>
                    <a:pt x="91431" y="24851"/>
                  </a:cubicBezTo>
                  <a:cubicBezTo>
                    <a:pt x="82834" y="27118"/>
                    <a:pt x="74426" y="30050"/>
                    <a:pt x="66283" y="33619"/>
                  </a:cubicBezTo>
                  <a:cubicBezTo>
                    <a:pt x="62007" y="30048"/>
                    <a:pt x="58359" y="25787"/>
                    <a:pt x="55491" y="21011"/>
                  </a:cubicBezTo>
                  <a:cubicBezTo>
                    <a:pt x="52721" y="15665"/>
                    <a:pt x="51158" y="9777"/>
                    <a:pt x="50912" y="3761"/>
                  </a:cubicBezTo>
                  <a:cubicBezTo>
                    <a:pt x="50912" y="1690"/>
                    <a:pt x="49233" y="11"/>
                    <a:pt x="47162" y="11"/>
                  </a:cubicBezTo>
                  <a:cubicBezTo>
                    <a:pt x="45091" y="11"/>
                    <a:pt x="43412" y="1690"/>
                    <a:pt x="43412" y="3761"/>
                  </a:cubicBezTo>
                  <a:cubicBezTo>
                    <a:pt x="43643" y="11035"/>
                    <a:pt x="45519" y="18162"/>
                    <a:pt x="48898" y="24608"/>
                  </a:cubicBezTo>
                  <a:cubicBezTo>
                    <a:pt x="51639" y="29321"/>
                    <a:pt x="55087" y="33587"/>
                    <a:pt x="59121" y="37256"/>
                  </a:cubicBezTo>
                  <a:cubicBezTo>
                    <a:pt x="56363" y="38778"/>
                    <a:pt x="53689" y="40447"/>
                    <a:pt x="51111" y="42255"/>
                  </a:cubicBezTo>
                  <a:cubicBezTo>
                    <a:pt x="42755" y="38117"/>
                    <a:pt x="33324" y="36663"/>
                    <a:pt x="24111" y="38092"/>
                  </a:cubicBezTo>
                  <a:cubicBezTo>
                    <a:pt x="14790" y="40009"/>
                    <a:pt x="6471" y="45218"/>
                    <a:pt x="677" y="52766"/>
                  </a:cubicBezTo>
                  <a:cubicBezTo>
                    <a:pt x="-483" y="54482"/>
                    <a:pt x="-33" y="56813"/>
                    <a:pt x="1683" y="57973"/>
                  </a:cubicBezTo>
                  <a:cubicBezTo>
                    <a:pt x="3337" y="59091"/>
                    <a:pt x="5577" y="58718"/>
                    <a:pt x="6778" y="57124"/>
                  </a:cubicBezTo>
                  <a:cubicBezTo>
                    <a:pt x="11455" y="51180"/>
                    <a:pt x="18060" y="47055"/>
                    <a:pt x="25453" y="45461"/>
                  </a:cubicBezTo>
                  <a:cubicBezTo>
                    <a:pt x="31856" y="44464"/>
                    <a:pt x="38409" y="45182"/>
                    <a:pt x="44443" y="47543"/>
                  </a:cubicBezTo>
                  <a:cubicBezTo>
                    <a:pt x="35337" y="55533"/>
                    <a:pt x="28179" y="65501"/>
                    <a:pt x="23518" y="76684"/>
                  </a:cubicBezTo>
                  <a:cubicBezTo>
                    <a:pt x="20715" y="83783"/>
                    <a:pt x="18302" y="91030"/>
                    <a:pt x="16288" y="98393"/>
                  </a:cubicBezTo>
                  <a:cubicBezTo>
                    <a:pt x="15041" y="103472"/>
                    <a:pt x="13352" y="108432"/>
                    <a:pt x="11241" y="113216"/>
                  </a:cubicBezTo>
                  <a:cubicBezTo>
                    <a:pt x="8541" y="116894"/>
                    <a:pt x="5299" y="120141"/>
                    <a:pt x="1626" y="122846"/>
                  </a:cubicBezTo>
                  <a:cubicBezTo>
                    <a:pt x="-81" y="124020"/>
                    <a:pt x="-513" y="126354"/>
                    <a:pt x="660" y="128061"/>
                  </a:cubicBezTo>
                  <a:cubicBezTo>
                    <a:pt x="1358" y="129076"/>
                    <a:pt x="2509" y="129683"/>
                    <a:pt x="3741" y="129686"/>
                  </a:cubicBezTo>
                  <a:cubicBezTo>
                    <a:pt x="4498" y="129687"/>
                    <a:pt x="5238" y="129455"/>
                    <a:pt x="5859" y="129023"/>
                  </a:cubicBezTo>
                  <a:cubicBezTo>
                    <a:pt x="10242" y="125835"/>
                    <a:pt x="14100" y="121983"/>
                    <a:pt x="17297" y="117608"/>
                  </a:cubicBezTo>
                  <a:cubicBezTo>
                    <a:pt x="20085" y="112199"/>
                    <a:pt x="22162" y="106452"/>
                    <a:pt x="23477" y="100511"/>
                  </a:cubicBezTo>
                  <a:cubicBezTo>
                    <a:pt x="25408" y="93945"/>
                    <a:pt x="27602" y="86636"/>
                    <a:pt x="29949" y="80809"/>
                  </a:cubicBezTo>
                  <a:cubicBezTo>
                    <a:pt x="33396" y="86050"/>
                    <a:pt x="35967" y="91816"/>
                    <a:pt x="37562" y="97883"/>
                  </a:cubicBezTo>
                  <a:cubicBezTo>
                    <a:pt x="38688" y="101907"/>
                    <a:pt x="38966" y="106121"/>
                    <a:pt x="38379" y="110258"/>
                  </a:cubicBezTo>
                  <a:cubicBezTo>
                    <a:pt x="37666" y="112202"/>
                    <a:pt x="38663" y="114356"/>
                    <a:pt x="40607" y="115070"/>
                  </a:cubicBezTo>
                  <a:cubicBezTo>
                    <a:pt x="42459" y="115750"/>
                    <a:pt x="44521" y="114879"/>
                    <a:pt x="45324" y="113078"/>
                  </a:cubicBezTo>
                  <a:cubicBezTo>
                    <a:pt x="45793" y="111998"/>
                    <a:pt x="47147" y="107599"/>
                    <a:pt x="44916" y="96428"/>
                  </a:cubicBezTo>
                  <a:cubicBezTo>
                    <a:pt x="42625" y="87960"/>
                    <a:pt x="38841" y="79970"/>
                    <a:pt x="33741" y="72833"/>
                  </a:cubicBezTo>
                  <a:cubicBezTo>
                    <a:pt x="41536" y="58511"/>
                    <a:pt x="53873" y="47189"/>
                    <a:pt x="68811" y="40650"/>
                  </a:cubicBezTo>
                  <a:cubicBezTo>
                    <a:pt x="66287" y="44967"/>
                    <a:pt x="64555" y="49700"/>
                    <a:pt x="63696" y="54626"/>
                  </a:cubicBezTo>
                  <a:cubicBezTo>
                    <a:pt x="62608" y="63226"/>
                    <a:pt x="62734" y="71936"/>
                    <a:pt x="64071" y="80501"/>
                  </a:cubicBezTo>
                  <a:cubicBezTo>
                    <a:pt x="64452" y="82537"/>
                    <a:pt x="66411" y="83879"/>
                    <a:pt x="68446" y="83498"/>
                  </a:cubicBezTo>
                  <a:cubicBezTo>
                    <a:pt x="70438" y="83125"/>
                    <a:pt x="71774" y="81237"/>
                    <a:pt x="71462" y="79234"/>
                  </a:cubicBezTo>
                  <a:cubicBezTo>
                    <a:pt x="70281" y="71454"/>
                    <a:pt x="70170" y="63550"/>
                    <a:pt x="71132" y="55740"/>
                  </a:cubicBezTo>
                  <a:cubicBezTo>
                    <a:pt x="72835" y="48365"/>
                    <a:pt x="76311" y="41516"/>
                    <a:pt x="81257" y="35786"/>
                  </a:cubicBezTo>
                  <a:cubicBezTo>
                    <a:pt x="85603" y="34331"/>
                    <a:pt x="89762" y="33135"/>
                    <a:pt x="93538" y="32059"/>
                  </a:cubicBezTo>
                  <a:cubicBezTo>
                    <a:pt x="98338" y="30912"/>
                    <a:pt x="103013" y="29294"/>
                    <a:pt x="107496" y="27229"/>
                  </a:cubicBezTo>
                  <a:cubicBezTo>
                    <a:pt x="111045" y="25270"/>
                    <a:pt x="114051" y="22458"/>
                    <a:pt x="116241" y="19046"/>
                  </a:cubicBezTo>
                  <a:cubicBezTo>
                    <a:pt x="118447" y="22460"/>
                    <a:pt x="121471" y="25269"/>
                    <a:pt x="125038" y="27218"/>
                  </a:cubicBezTo>
                  <a:cubicBezTo>
                    <a:pt x="129521" y="29282"/>
                    <a:pt x="134196" y="30900"/>
                    <a:pt x="138996" y="32047"/>
                  </a:cubicBezTo>
                  <a:cubicBezTo>
                    <a:pt x="142768" y="33124"/>
                    <a:pt x="146919" y="34298"/>
                    <a:pt x="151262" y="35771"/>
                  </a:cubicBezTo>
                  <a:cubicBezTo>
                    <a:pt x="156180" y="41488"/>
                    <a:pt x="159635" y="48316"/>
                    <a:pt x="161327" y="55665"/>
                  </a:cubicBezTo>
                  <a:cubicBezTo>
                    <a:pt x="162289" y="63475"/>
                    <a:pt x="162176" y="71379"/>
                    <a:pt x="160993" y="79159"/>
                  </a:cubicBezTo>
                  <a:cubicBezTo>
                    <a:pt x="160642" y="81200"/>
                    <a:pt x="162012" y="83139"/>
                    <a:pt x="164053" y="83490"/>
                  </a:cubicBezTo>
                  <a:cubicBezTo>
                    <a:pt x="164264" y="83524"/>
                    <a:pt x="164477" y="83541"/>
                    <a:pt x="164691" y="83543"/>
                  </a:cubicBezTo>
                  <a:cubicBezTo>
                    <a:pt x="166515" y="83542"/>
                    <a:pt x="168074" y="82228"/>
                    <a:pt x="168384" y="80430"/>
                  </a:cubicBezTo>
                  <a:cubicBezTo>
                    <a:pt x="169721" y="71865"/>
                    <a:pt x="169847" y="63155"/>
                    <a:pt x="168759" y="54555"/>
                  </a:cubicBezTo>
                  <a:cubicBezTo>
                    <a:pt x="167901" y="49646"/>
                    <a:pt x="166175" y="44928"/>
                    <a:pt x="163663" y="40624"/>
                  </a:cubicBezTo>
                  <a:cubicBezTo>
                    <a:pt x="178574" y="47143"/>
                    <a:pt x="190899" y="58427"/>
                    <a:pt x="198707" y="72705"/>
                  </a:cubicBezTo>
                  <a:cubicBezTo>
                    <a:pt x="193589" y="79833"/>
                    <a:pt x="189790" y="87821"/>
                    <a:pt x="187491" y="96289"/>
                  </a:cubicBezTo>
                  <a:cubicBezTo>
                    <a:pt x="185241" y="107456"/>
                    <a:pt x="186609" y="111855"/>
                    <a:pt x="187078" y="112939"/>
                  </a:cubicBezTo>
                  <a:cubicBezTo>
                    <a:pt x="187656" y="114285"/>
                    <a:pt x="188989" y="115149"/>
                    <a:pt x="190453" y="115129"/>
                  </a:cubicBezTo>
                  <a:cubicBezTo>
                    <a:pt x="190922" y="115127"/>
                    <a:pt x="191387" y="115042"/>
                    <a:pt x="191826" y="114878"/>
                  </a:cubicBezTo>
                  <a:cubicBezTo>
                    <a:pt x="193699" y="114129"/>
                    <a:pt x="194671" y="112056"/>
                    <a:pt x="194049" y="110138"/>
                  </a:cubicBezTo>
                  <a:cubicBezTo>
                    <a:pt x="193438" y="106002"/>
                    <a:pt x="193715" y="101783"/>
                    <a:pt x="194863" y="97763"/>
                  </a:cubicBezTo>
                  <a:cubicBezTo>
                    <a:pt x="196459" y="91689"/>
                    <a:pt x="199035" y="85917"/>
                    <a:pt x="202491" y="80674"/>
                  </a:cubicBezTo>
                  <a:cubicBezTo>
                    <a:pt x="204868" y="86498"/>
                    <a:pt x="207066" y="93885"/>
                    <a:pt x="209008" y="100496"/>
                  </a:cubicBezTo>
                  <a:cubicBezTo>
                    <a:pt x="210326" y="106445"/>
                    <a:pt x="212405" y="112199"/>
                    <a:pt x="215196" y="117615"/>
                  </a:cubicBezTo>
                  <a:cubicBezTo>
                    <a:pt x="218393" y="121992"/>
                    <a:pt x="222253" y="125845"/>
                    <a:pt x="226637" y="129034"/>
                  </a:cubicBezTo>
                  <a:cubicBezTo>
                    <a:pt x="228355" y="130190"/>
                    <a:pt x="230685" y="129734"/>
                    <a:pt x="231841" y="128016"/>
                  </a:cubicBezTo>
                  <a:cubicBezTo>
                    <a:pt x="232981" y="126322"/>
                    <a:pt x="232556" y="124027"/>
                    <a:pt x="230886" y="122854"/>
                  </a:cubicBezTo>
                  <a:cubicBezTo>
                    <a:pt x="227199" y="120151"/>
                    <a:pt x="223946" y="116901"/>
                    <a:pt x="221241" y="113216"/>
                  </a:cubicBezTo>
                  <a:close/>
                </a:path>
              </a:pathLst>
            </a:custGeom>
            <a:solidFill>
              <a:schemeClr val="bg2"/>
            </a:solidFill>
            <a:ln w="3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4FFF6C5-0417-8D1C-FB6F-B49074E2BF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946" y="3507825"/>
            <a:ext cx="239739" cy="39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3BA599-CCF7-1EBD-3D08-4D001E2106DD}"/>
              </a:ext>
            </a:extLst>
          </p:cNvPr>
          <p:cNvSpPr txBox="1"/>
          <p:nvPr/>
        </p:nvSpPr>
        <p:spPr bwMode="gray">
          <a:xfrm>
            <a:off x="733213" y="6091919"/>
            <a:ext cx="2808312" cy="360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buClr>
                <a:schemeClr val="bg2"/>
              </a:buClr>
            </a:pP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** future options</a:t>
            </a:r>
          </a:p>
        </p:txBody>
      </p:sp>
    </p:spTree>
    <p:extLst>
      <p:ext uri="{BB962C8B-B14F-4D97-AF65-F5344CB8AC3E}">
        <p14:creationId xmlns:p14="http://schemas.microsoft.com/office/powerpoint/2010/main" val="172968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233A231-2C44-D4E9-388D-B4E689AA6C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picoScan100 | 2D LiDAR sensors | Dynamic Ranging | Autonomous Perception</a:t>
            </a:r>
            <a:endParaRPr lang="en-US" noProof="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EA96B5D-3E6E-33AA-93B0-5D9BDD18C9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6D7710-438E-4161-93C9-3F9A4222BCCB}" type="slidenum">
              <a:rPr lang="en-US" noProof="0" smtClean="0"/>
              <a:pPr/>
              <a:t>13</a:t>
            </a:fld>
            <a:endParaRPr lang="en-US" noProof="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B3A291A-1172-F125-A215-8DCB459488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1837" y="3349625"/>
            <a:ext cx="10744223" cy="2743200"/>
          </a:xfrm>
        </p:spPr>
        <p:txBody>
          <a:bodyPr rIns="3960000"/>
          <a:lstStyle/>
          <a:p>
            <a:pPr algn="l"/>
            <a:r>
              <a:rPr lang="en-US" sz="1200" b="1" i="0" dirty="0">
                <a:solidFill>
                  <a:schemeClr val="tx2"/>
                </a:solidFill>
                <a:effectLst/>
              </a:rPr>
              <a:t>Overall, excellent sensing performance</a:t>
            </a:r>
            <a:r>
              <a:rPr lang="en-US" sz="1200" b="0" i="0" dirty="0">
                <a:solidFill>
                  <a:srgbClr val="172B4D"/>
                </a:solidFill>
                <a:effectLst/>
              </a:rPr>
              <a:t>, very reliable reflector detection and low measurement noise. The reflector position accuracy showed a very good result with approx. 20 … 30 mm </a:t>
            </a:r>
            <a:r>
              <a:rPr lang="en-US" sz="1200" i="0" dirty="0">
                <a:solidFill>
                  <a:srgbClr val="172B4D"/>
                </a:solidFill>
                <a:effectLst/>
              </a:rPr>
              <a:t>out of the box. 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3969B5B-4E5C-BCFB-3106-A57672D13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AND BENEFITS</a:t>
            </a:r>
            <a:endParaRPr lang="de-DE" dirty="0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908F9234-D84E-D886-AC8C-58C3B602D1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Technology Center Hamburg: excellent measurement accuracy tested!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84E1A1-0B8A-D50D-81E3-75526A1E04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836" y="1484314"/>
            <a:ext cx="10728326" cy="1875775"/>
          </a:xfrm>
          <a:prstGeom prst="rect">
            <a:avLst/>
          </a:prstGeom>
        </p:spPr>
      </p:pic>
      <p:sp>
        <p:nvSpPr>
          <p:cNvPr id="15" name="AutoShape 4">
            <a:extLst>
              <a:ext uri="{FF2B5EF4-FFF2-40B4-BE49-F238E27FC236}">
                <a16:creationId xmlns:a16="http://schemas.microsoft.com/office/drawing/2014/main" id="{08884196-14C9-077D-F010-E2C2D5B2BE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525780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5">
            <a:extLst>
              <a:ext uri="{FF2B5EF4-FFF2-40B4-BE49-F238E27FC236}">
                <a16:creationId xmlns:a16="http://schemas.microsoft.com/office/drawing/2014/main" id="{1216D8CD-CD7A-8B59-9A5B-0ACA8688EF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29718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6">
            <a:extLst>
              <a:ext uri="{FF2B5EF4-FFF2-40B4-BE49-F238E27FC236}">
                <a16:creationId xmlns:a16="http://schemas.microsoft.com/office/drawing/2014/main" id="{DA21004D-16E4-6680-A83E-2C6F066447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68580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7">
            <a:extLst>
              <a:ext uri="{FF2B5EF4-FFF2-40B4-BE49-F238E27FC236}">
                <a16:creationId xmlns:a16="http://schemas.microsoft.com/office/drawing/2014/main" id="{0E4767CA-DBD9-7FB9-038B-2BF082E120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297180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9">
            <a:extLst>
              <a:ext uri="{FF2B5EF4-FFF2-40B4-BE49-F238E27FC236}">
                <a16:creationId xmlns:a16="http://schemas.microsoft.com/office/drawing/2014/main" id="{2EFF25C2-70AB-A0FE-D97F-D569ACD6BD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63914" y="-3327401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10">
            <a:extLst>
              <a:ext uri="{FF2B5EF4-FFF2-40B4-BE49-F238E27FC236}">
                <a16:creationId xmlns:a16="http://schemas.microsoft.com/office/drawing/2014/main" id="{91D63AA7-EE34-F7A3-BBFA-F6A0F22844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63914" y="-1041401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11">
            <a:extLst>
              <a:ext uri="{FF2B5EF4-FFF2-40B4-BE49-F238E27FC236}">
                <a16:creationId xmlns:a16="http://schemas.microsoft.com/office/drawing/2014/main" id="{071A8BFE-040D-C20A-BD38-2BC9B72A62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63914" y="2616199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12">
            <a:extLst>
              <a:ext uri="{FF2B5EF4-FFF2-40B4-BE49-F238E27FC236}">
                <a16:creationId xmlns:a16="http://schemas.microsoft.com/office/drawing/2014/main" id="{68C53395-FEDF-1447-FE4D-13A4E74DC0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63914" y="4902199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2EE7999-A387-CC7B-081A-9CC3B8E2F2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3914" y="3535288"/>
            <a:ext cx="1978572" cy="1084337"/>
          </a:xfrm>
          <a:prstGeom prst="rect">
            <a:avLst/>
          </a:prstGeom>
        </p:spPr>
      </p:pic>
      <p:sp>
        <p:nvSpPr>
          <p:cNvPr id="38" name="AutoShape 20">
            <a:extLst>
              <a:ext uri="{FF2B5EF4-FFF2-40B4-BE49-F238E27FC236}">
                <a16:creationId xmlns:a16="http://schemas.microsoft.com/office/drawing/2014/main" id="{6A927B2F-2F3B-340C-8983-74392DF6EB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05375" y="2238375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E8B489A-AD1F-AD77-67CD-945CAB1B3D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9426" y="4688265"/>
            <a:ext cx="2824423" cy="142995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7C151D4-5C84-6DB9-1317-C3770D5443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2642" y="4688265"/>
            <a:ext cx="1053419" cy="1404559"/>
          </a:xfrm>
          <a:prstGeom prst="rect">
            <a:avLst/>
          </a:prstGeom>
        </p:spPr>
      </p:pic>
      <p:pic>
        <p:nvPicPr>
          <p:cNvPr id="44" name="Picture 43" descr="A screen shot of a graph&#10;&#10;Description automatically generated">
            <a:extLst>
              <a:ext uri="{FF2B5EF4-FFF2-40B4-BE49-F238E27FC236}">
                <a16:creationId xmlns:a16="http://schemas.microsoft.com/office/drawing/2014/main" id="{76AAAE46-980D-99A6-A2F2-715399051FC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8137" y="3429000"/>
            <a:ext cx="1872025" cy="1252604"/>
          </a:xfrm>
          <a:prstGeom prst="rect">
            <a:avLst/>
          </a:prstGeom>
        </p:spPr>
      </p:pic>
      <p:sp>
        <p:nvSpPr>
          <p:cNvPr id="46" name="Text Placeholder 15">
            <a:extLst>
              <a:ext uri="{FF2B5EF4-FFF2-40B4-BE49-F238E27FC236}">
                <a16:creationId xmlns:a16="http://schemas.microsoft.com/office/drawing/2014/main" id="{78EBDA28-C562-2742-C7D5-3C770AEFC8B0}"/>
              </a:ext>
            </a:extLst>
          </p:cNvPr>
          <p:cNvSpPr txBox="1">
            <a:spLocks/>
          </p:cNvSpPr>
          <p:nvPr/>
        </p:nvSpPr>
        <p:spPr bwMode="gray">
          <a:xfrm>
            <a:off x="731836" y="1477556"/>
            <a:ext cx="7314884" cy="535184"/>
          </a:xfrm>
          <a:prstGeom prst="rect">
            <a:avLst/>
          </a:prstGeom>
          <a:solidFill>
            <a:srgbClr val="F8F8F8">
              <a:alpha val="95000"/>
            </a:srgbClr>
          </a:solidFill>
        </p:spPr>
        <p:txBody>
          <a:bodyPr vert="horz" lIns="108000" tIns="108000" rIns="108000" bIns="108000" rtlCol="0" anchor="ctr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Open Sans" panose="020B0606030504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Open Sans" panose="020B0606030504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172B4D"/>
                </a:solidFill>
              </a:rPr>
              <a:t>picoScan100 and multiScan100 were </a:t>
            </a:r>
            <a:r>
              <a:rPr lang="en-US" b="1" dirty="0">
                <a:solidFill>
                  <a:schemeClr val="tx2"/>
                </a:solidFill>
              </a:rPr>
              <a:t>tested on SICKs own Navigation Portal</a:t>
            </a:r>
            <a:r>
              <a:rPr lang="en-US" b="1" dirty="0">
                <a:solidFill>
                  <a:srgbClr val="172B4D"/>
                </a:solidFill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2E8110-B139-3EF2-8BFE-7EDC342DC5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836" y="4297727"/>
            <a:ext cx="6901270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4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hteck: abgerundete Ecken 45">
            <a:extLst>
              <a:ext uri="{FF2B5EF4-FFF2-40B4-BE49-F238E27FC236}">
                <a16:creationId xmlns:a16="http://schemas.microsoft.com/office/drawing/2014/main" id="{E5D339FC-16D0-45D6-87B4-4482AFEBAAEC}"/>
              </a:ext>
            </a:extLst>
          </p:cNvPr>
          <p:cNvSpPr/>
          <p:nvPr/>
        </p:nvSpPr>
        <p:spPr bwMode="gray">
          <a:xfrm>
            <a:off x="8760296" y="1484784"/>
            <a:ext cx="2592000" cy="4677527"/>
          </a:xfrm>
          <a:prstGeom prst="roundRect">
            <a:avLst>
              <a:gd name="adj" fmla="val 3201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43" name="Rechteck: abgerundete Ecken 42">
            <a:extLst>
              <a:ext uri="{FF2B5EF4-FFF2-40B4-BE49-F238E27FC236}">
                <a16:creationId xmlns:a16="http://schemas.microsoft.com/office/drawing/2014/main" id="{6ECAB1AC-C42D-4EFD-9549-3AA6D5C78F8F}"/>
              </a:ext>
            </a:extLst>
          </p:cNvPr>
          <p:cNvSpPr/>
          <p:nvPr/>
        </p:nvSpPr>
        <p:spPr bwMode="gray">
          <a:xfrm>
            <a:off x="6096000" y="1484784"/>
            <a:ext cx="2592000" cy="4677527"/>
          </a:xfrm>
          <a:prstGeom prst="roundRect">
            <a:avLst>
              <a:gd name="adj" fmla="val 3201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42" name="Rechteck: abgerundete Ecken 41">
            <a:extLst>
              <a:ext uri="{FF2B5EF4-FFF2-40B4-BE49-F238E27FC236}">
                <a16:creationId xmlns:a16="http://schemas.microsoft.com/office/drawing/2014/main" id="{4FE715CA-5B9C-4194-92AA-4EB842C8D28C}"/>
              </a:ext>
            </a:extLst>
          </p:cNvPr>
          <p:cNvSpPr/>
          <p:nvPr/>
        </p:nvSpPr>
        <p:spPr bwMode="gray">
          <a:xfrm>
            <a:off x="3431704" y="1484784"/>
            <a:ext cx="2592000" cy="4677527"/>
          </a:xfrm>
          <a:prstGeom prst="roundRect">
            <a:avLst>
              <a:gd name="adj" fmla="val 3201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41" name="Rechteck: abgerundete Ecken 40">
            <a:extLst>
              <a:ext uri="{FF2B5EF4-FFF2-40B4-BE49-F238E27FC236}">
                <a16:creationId xmlns:a16="http://schemas.microsoft.com/office/drawing/2014/main" id="{728FBEDA-CD63-446F-B741-831E2124124C}"/>
              </a:ext>
            </a:extLst>
          </p:cNvPr>
          <p:cNvSpPr/>
          <p:nvPr/>
        </p:nvSpPr>
        <p:spPr bwMode="gray">
          <a:xfrm>
            <a:off x="731836" y="1484314"/>
            <a:ext cx="2592000" cy="4677997"/>
          </a:xfrm>
          <a:prstGeom prst="roundRect">
            <a:avLst>
              <a:gd name="adj" fmla="val 3201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EC261FE-A13E-44BC-BD30-72E08E9C398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picoScan100 | 2D LiDAR sensors | Dynamic Ranging | Autonomous Perception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9534138-DF2F-4396-92FE-82E9E31E163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6D7710-438E-4161-93C9-3F9A4222BCC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77C5D26-D850-4FEF-9CE2-F5505CA08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APPLICATIONS AND INDUSTIRES</a:t>
            </a:r>
            <a:endParaRPr lang="en-US" dirty="0">
              <a:latin typeface="+mn-lt"/>
            </a:endParaRPr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536A3AA3-9F02-4325-B965-CE30E7795F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Overview of target applications</a:t>
            </a:r>
          </a:p>
        </p:txBody>
      </p:sp>
      <p:sp>
        <p:nvSpPr>
          <p:cNvPr id="18" name="Textplatzhalter 8">
            <a:extLst>
              <a:ext uri="{FF2B5EF4-FFF2-40B4-BE49-F238E27FC236}">
                <a16:creationId xmlns:a16="http://schemas.microsoft.com/office/drawing/2014/main" id="{5D41F206-2FB0-C0F0-8F70-6A006A3333A5}"/>
              </a:ext>
            </a:extLst>
          </p:cNvPr>
          <p:cNvSpPr txBox="1">
            <a:spLocks/>
          </p:cNvSpPr>
          <p:nvPr/>
        </p:nvSpPr>
        <p:spPr bwMode="gray">
          <a:xfrm>
            <a:off x="731836" y="4149080"/>
            <a:ext cx="2627307" cy="2195234"/>
          </a:xfrm>
          <a:prstGeom prst="rect">
            <a:avLst/>
          </a:prstGeom>
        </p:spPr>
        <p:txBody>
          <a:bodyPr vert="horz" lIns="72000" tIns="180000" rIns="72000" bIns="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Open Sans" panose="020B0606030504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Open Sans" panose="020B0606030504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200" dirty="0">
                <a:solidFill>
                  <a:schemeClr val="tx2"/>
                </a:solidFill>
              </a:rPr>
              <a:t>Industrial Mobile Platforms</a:t>
            </a:r>
          </a:p>
          <a:p>
            <a:pPr lvl="2"/>
            <a:r>
              <a:rPr lang="en-US" sz="1200" dirty="0"/>
              <a:t>Industrial trucks</a:t>
            </a:r>
          </a:p>
          <a:p>
            <a:pPr lvl="2"/>
            <a:r>
              <a:rPr lang="en-US" sz="1200" dirty="0"/>
              <a:t>AMRs </a:t>
            </a:r>
            <a:r>
              <a:rPr lang="en-US" sz="900" dirty="0"/>
              <a:t>(Autonomous Mobile Robots)</a:t>
            </a:r>
            <a:endParaRPr lang="en-US" sz="1200" dirty="0"/>
          </a:p>
          <a:p>
            <a:pPr lvl="2"/>
            <a:r>
              <a:rPr lang="en-US" sz="1200" dirty="0"/>
              <a:t>Order picker</a:t>
            </a:r>
          </a:p>
          <a:p>
            <a:pPr lvl="2"/>
            <a:r>
              <a:rPr lang="en-US" sz="1200" dirty="0"/>
              <a:t>AGCs </a:t>
            </a:r>
            <a:r>
              <a:rPr lang="en-US" sz="900" dirty="0"/>
              <a:t>(Automated Guided Carts)</a:t>
            </a:r>
            <a:endParaRPr lang="en-US" sz="1200" dirty="0"/>
          </a:p>
        </p:txBody>
      </p:sp>
      <p:sp>
        <p:nvSpPr>
          <p:cNvPr id="19" name="Textplatzhalter 13">
            <a:extLst>
              <a:ext uri="{FF2B5EF4-FFF2-40B4-BE49-F238E27FC236}">
                <a16:creationId xmlns:a16="http://schemas.microsoft.com/office/drawing/2014/main" id="{0BDF05A8-19B6-8EA2-B535-C59F5E593FB9}"/>
              </a:ext>
            </a:extLst>
          </p:cNvPr>
          <p:cNvSpPr txBox="1">
            <a:spLocks/>
          </p:cNvSpPr>
          <p:nvPr/>
        </p:nvSpPr>
        <p:spPr>
          <a:xfrm>
            <a:off x="3434812" y="4149080"/>
            <a:ext cx="2627307" cy="2195234"/>
          </a:xfrm>
          <a:prstGeom prst="rect">
            <a:avLst/>
          </a:prstGeom>
        </p:spPr>
        <p:txBody>
          <a:bodyPr lIns="72000" tIns="180000" rIns="72000"/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Open Sans" panose="020B0606030504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Open Sans" panose="020B0606030504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200" dirty="0">
                <a:solidFill>
                  <a:schemeClr val="tx2"/>
                </a:solidFill>
              </a:rPr>
              <a:t>Commercial Mobile Platforms </a:t>
            </a:r>
          </a:p>
          <a:p>
            <a:pPr lvl="2"/>
            <a:r>
              <a:rPr lang="en-US" sz="1200" dirty="0"/>
              <a:t>Cleaning Robots</a:t>
            </a:r>
          </a:p>
          <a:p>
            <a:pPr lvl="2"/>
            <a:r>
              <a:rPr lang="en-US" sz="1200" dirty="0"/>
              <a:t>Serving Robots</a:t>
            </a:r>
          </a:p>
          <a:p>
            <a:pPr lvl="2"/>
            <a:r>
              <a:rPr lang="en-US" sz="1200" dirty="0"/>
              <a:t>Assistance Robots</a:t>
            </a:r>
          </a:p>
          <a:p>
            <a:pPr lvl="2"/>
            <a:r>
              <a:rPr lang="en-US" sz="1200" dirty="0"/>
              <a:t>Inventory Robots</a:t>
            </a:r>
          </a:p>
          <a:p>
            <a:pPr lvl="2"/>
            <a:endParaRPr lang="en-US" sz="1200" dirty="0"/>
          </a:p>
          <a:p>
            <a:pPr lvl="2"/>
            <a:endParaRPr lang="en-US" sz="1200" dirty="0"/>
          </a:p>
          <a:p>
            <a:pPr marL="0" lvl="2" indent="0">
              <a:buFont typeface="Open Sans" panose="020B0606030504020204" pitchFamily="34" charset="0"/>
              <a:buNone/>
            </a:pPr>
            <a:endParaRPr lang="en-US" sz="1200" dirty="0"/>
          </a:p>
        </p:txBody>
      </p:sp>
      <p:sp>
        <p:nvSpPr>
          <p:cNvPr id="20" name="Textplatzhalter 14">
            <a:extLst>
              <a:ext uri="{FF2B5EF4-FFF2-40B4-BE49-F238E27FC236}">
                <a16:creationId xmlns:a16="http://schemas.microsoft.com/office/drawing/2014/main" id="{F809E3B0-7EAD-C52F-2D3B-6FCBB559F154}"/>
              </a:ext>
            </a:extLst>
          </p:cNvPr>
          <p:cNvSpPr txBox="1">
            <a:spLocks/>
          </p:cNvSpPr>
          <p:nvPr/>
        </p:nvSpPr>
        <p:spPr>
          <a:xfrm>
            <a:off x="6135437" y="4146407"/>
            <a:ext cx="2627307" cy="1805623"/>
          </a:xfrm>
          <a:prstGeom prst="rect">
            <a:avLst/>
          </a:prstGeom>
        </p:spPr>
        <p:txBody>
          <a:bodyPr lIns="72000" tIns="180000" rIns="72000"/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Open Sans" panose="020B0606030504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Open Sans" panose="020B0606030504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200" dirty="0">
                <a:solidFill>
                  <a:schemeClr val="tx2"/>
                </a:solidFill>
              </a:rPr>
              <a:t>Mobile Outdoor Applications</a:t>
            </a:r>
          </a:p>
          <a:p>
            <a:pPr lvl="2"/>
            <a:r>
              <a:rPr lang="en-US" sz="1200" dirty="0"/>
              <a:t>Forklift trucks</a:t>
            </a:r>
          </a:p>
          <a:p>
            <a:pPr lvl="2"/>
            <a:r>
              <a:rPr lang="en-US" sz="1200" dirty="0"/>
              <a:t>Outdoor AMRs</a:t>
            </a:r>
          </a:p>
          <a:p>
            <a:pPr lvl="2"/>
            <a:r>
              <a:rPr lang="en-US" sz="1200" dirty="0"/>
              <a:t>Agricultural vehicles</a:t>
            </a:r>
          </a:p>
          <a:p>
            <a:pPr lvl="2"/>
            <a:r>
              <a:rPr lang="en-US" sz="1200" dirty="0"/>
              <a:t>Construction machines</a:t>
            </a:r>
          </a:p>
          <a:p>
            <a:pPr lvl="2"/>
            <a:endParaRPr lang="en-US" sz="1200" dirty="0"/>
          </a:p>
          <a:p>
            <a:pPr lvl="2"/>
            <a:endParaRPr lang="en-US" sz="1200" dirty="0"/>
          </a:p>
          <a:p>
            <a:pPr lvl="1"/>
            <a:endParaRPr lang="en-US" sz="1200" dirty="0"/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</p:txBody>
      </p:sp>
      <p:sp>
        <p:nvSpPr>
          <p:cNvPr id="21" name="Textplatzhalter 15">
            <a:extLst>
              <a:ext uri="{FF2B5EF4-FFF2-40B4-BE49-F238E27FC236}">
                <a16:creationId xmlns:a16="http://schemas.microsoft.com/office/drawing/2014/main" id="{E321BD57-16F3-2B60-7BF3-D708410DB340}"/>
              </a:ext>
            </a:extLst>
          </p:cNvPr>
          <p:cNvSpPr txBox="1">
            <a:spLocks/>
          </p:cNvSpPr>
          <p:nvPr/>
        </p:nvSpPr>
        <p:spPr>
          <a:xfrm>
            <a:off x="8797285" y="4146406"/>
            <a:ext cx="2627307" cy="1805623"/>
          </a:xfrm>
          <a:prstGeom prst="rect">
            <a:avLst/>
          </a:prstGeom>
        </p:spPr>
        <p:txBody>
          <a:bodyPr lIns="72000" tIns="180000" rIns="72000" bIns="0"/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Open Sans" panose="020B0606030504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Open Sans" panose="020B0606030504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200" dirty="0">
                <a:solidFill>
                  <a:schemeClr val="tx2"/>
                </a:solidFill>
              </a:rPr>
              <a:t>Stationary &amp; other Applications</a:t>
            </a:r>
          </a:p>
          <a:p>
            <a:pPr lvl="2"/>
            <a:r>
              <a:rPr lang="en-US" sz="1200" dirty="0"/>
              <a:t>Building security</a:t>
            </a:r>
          </a:p>
          <a:p>
            <a:pPr lvl="2"/>
            <a:r>
              <a:rPr lang="en-US" sz="1200" dirty="0"/>
              <a:t>Logistics automation</a:t>
            </a:r>
          </a:p>
          <a:p>
            <a:pPr lvl="2"/>
            <a:r>
              <a:rPr lang="en-US" sz="1200" dirty="0"/>
              <a:t>Mobility &amp; outdoor automation</a:t>
            </a:r>
          </a:p>
          <a:p>
            <a:pPr lvl="2"/>
            <a:r>
              <a:rPr lang="en-US" sz="1200" dirty="0"/>
              <a:t>Smart infrastructure</a:t>
            </a:r>
          </a:p>
          <a:p>
            <a:pPr lvl="2"/>
            <a:endParaRPr lang="en-US" sz="1200" dirty="0"/>
          </a:p>
          <a:p>
            <a:pPr lvl="1"/>
            <a:endParaRPr lang="en-US" sz="1200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9FFC46D-45C9-B3F5-9602-D9DE7AE19033}"/>
              </a:ext>
            </a:extLst>
          </p:cNvPr>
          <p:cNvGrpSpPr/>
          <p:nvPr/>
        </p:nvGrpSpPr>
        <p:grpSpPr>
          <a:xfrm>
            <a:off x="800645" y="1552902"/>
            <a:ext cx="2459734" cy="2450740"/>
            <a:chOff x="800645" y="1552902"/>
            <a:chExt cx="2459734" cy="2450740"/>
          </a:xfrm>
        </p:grpSpPr>
        <p:pic>
          <p:nvPicPr>
            <p:cNvPr id="12" name="Picture 11" descr="A close-up of a warehouse&#10;&#10;Description automatically generated">
              <a:extLst>
                <a:ext uri="{FF2B5EF4-FFF2-40B4-BE49-F238E27FC236}">
                  <a16:creationId xmlns:a16="http://schemas.microsoft.com/office/drawing/2014/main" id="{4167D47E-0A2D-6466-9477-79AF1A504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2379" y="2815642"/>
              <a:ext cx="1188000" cy="1188000"/>
            </a:xfrm>
            <a:prstGeom prst="roundRect">
              <a:avLst>
                <a:gd name="adj" fmla="val 11016"/>
              </a:avLst>
            </a:prstGeom>
            <a:ln w="9525">
              <a:noFill/>
              <a:miter lim="800000"/>
              <a:headEnd/>
              <a:tailEnd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36" name="Picture 35" descr="A person working in a warehouse&#10;&#10;Description automatically generated">
              <a:extLst>
                <a:ext uri="{FF2B5EF4-FFF2-40B4-BE49-F238E27FC236}">
                  <a16:creationId xmlns:a16="http://schemas.microsoft.com/office/drawing/2014/main" id="{4943A7B3-6E63-8C31-A1BF-7240D7729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0645" y="2815642"/>
              <a:ext cx="1188000" cy="1188000"/>
            </a:xfrm>
            <a:prstGeom prst="roundRect">
              <a:avLst>
                <a:gd name="adj" fmla="val 11016"/>
              </a:avLst>
            </a:prstGeom>
            <a:ln w="9525">
              <a:noFill/>
              <a:miter lim="800000"/>
              <a:headEnd/>
              <a:tailEnd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51" name="Picture 50" descr="A computer generated image of a room&#10;&#10;Description automatically generated">
              <a:extLst>
                <a:ext uri="{FF2B5EF4-FFF2-40B4-BE49-F238E27FC236}">
                  <a16:creationId xmlns:a16="http://schemas.microsoft.com/office/drawing/2014/main" id="{191B9E71-FA25-2C73-E1DD-4E4698BCA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64911" y="1552902"/>
              <a:ext cx="1188000" cy="1188000"/>
            </a:xfrm>
            <a:prstGeom prst="roundRect">
              <a:avLst>
                <a:gd name="adj" fmla="val 11016"/>
              </a:avLst>
            </a:prstGeom>
            <a:ln w="9525">
              <a:noFill/>
              <a:miter lim="800000"/>
              <a:headEnd/>
              <a:tailEnd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52" name="Bildplatzhalter 25">
              <a:extLst>
                <a:ext uri="{FF2B5EF4-FFF2-40B4-BE49-F238E27FC236}">
                  <a16:creationId xmlns:a16="http://schemas.microsoft.com/office/drawing/2014/main" id="{AAB1C800-C232-0C1B-BACF-AA707163D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gray">
            <a:xfrm>
              <a:off x="800645" y="1559055"/>
              <a:ext cx="1188000" cy="1188000"/>
            </a:xfrm>
            <a:prstGeom prst="roundRect">
              <a:avLst>
                <a:gd name="adj" fmla="val 11016"/>
              </a:avLst>
            </a:prstGeom>
            <a:ln w="9525">
              <a:noFill/>
              <a:miter lim="800000"/>
              <a:headEnd/>
              <a:tailEnd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9C534E7-BC7B-9DA7-493F-FF95EC45DACC}"/>
              </a:ext>
            </a:extLst>
          </p:cNvPr>
          <p:cNvGrpSpPr/>
          <p:nvPr/>
        </p:nvGrpSpPr>
        <p:grpSpPr>
          <a:xfrm>
            <a:off x="3497837" y="1552902"/>
            <a:ext cx="2459734" cy="2450740"/>
            <a:chOff x="800645" y="1552902"/>
            <a:chExt cx="2459734" cy="2450740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1FBA51E9-5331-28AF-A129-ADBA40ED7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72379" y="2815642"/>
              <a:ext cx="1188000" cy="1188000"/>
            </a:xfrm>
            <a:prstGeom prst="roundRect">
              <a:avLst>
                <a:gd name="adj" fmla="val 11016"/>
              </a:avLst>
            </a:prstGeom>
            <a:ln w="9525">
              <a:noFill/>
              <a:miter lim="800000"/>
              <a:headEnd/>
              <a:tailEnd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852FCA40-5728-E1AE-888C-8180E4065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0645" y="2815642"/>
              <a:ext cx="1188000" cy="1188000"/>
            </a:xfrm>
            <a:prstGeom prst="roundRect">
              <a:avLst>
                <a:gd name="adj" fmla="val 11016"/>
              </a:avLst>
            </a:prstGeom>
            <a:ln w="9525">
              <a:noFill/>
              <a:miter lim="800000"/>
              <a:headEnd/>
              <a:tailEnd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F0E296D2-C19A-8DDB-A4E0-E81957254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64911" y="1552902"/>
              <a:ext cx="1188000" cy="1188000"/>
            </a:xfrm>
            <a:prstGeom prst="roundRect">
              <a:avLst>
                <a:gd name="adj" fmla="val 11016"/>
              </a:avLst>
            </a:prstGeom>
            <a:ln w="9525">
              <a:noFill/>
              <a:miter lim="800000"/>
              <a:headEnd/>
              <a:tailEnd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69" name="Bildplatzhalter 25">
              <a:extLst>
                <a:ext uri="{FF2B5EF4-FFF2-40B4-BE49-F238E27FC236}">
                  <a16:creationId xmlns:a16="http://schemas.microsoft.com/office/drawing/2014/main" id="{1D1545C5-F5D5-B7D3-896C-128D0AEF0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gray">
            <a:xfrm>
              <a:off x="800645" y="1559055"/>
              <a:ext cx="1188000" cy="1188000"/>
            </a:xfrm>
            <a:prstGeom prst="roundRect">
              <a:avLst>
                <a:gd name="adj" fmla="val 11016"/>
              </a:avLst>
            </a:prstGeom>
            <a:ln w="9525">
              <a:noFill/>
              <a:miter lim="800000"/>
              <a:headEnd/>
              <a:tailEnd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18EE23C-1DB1-35CD-A8EA-5D4122BCFD94}"/>
              </a:ext>
            </a:extLst>
          </p:cNvPr>
          <p:cNvGrpSpPr/>
          <p:nvPr/>
        </p:nvGrpSpPr>
        <p:grpSpPr>
          <a:xfrm>
            <a:off x="6162133" y="1552902"/>
            <a:ext cx="2459734" cy="2450740"/>
            <a:chOff x="800645" y="1552902"/>
            <a:chExt cx="2459734" cy="2450740"/>
          </a:xfrm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D47FB383-6740-06B7-CF14-616C8477A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72379" y="2815642"/>
              <a:ext cx="1188000" cy="1188000"/>
            </a:xfrm>
            <a:prstGeom prst="roundRect">
              <a:avLst>
                <a:gd name="adj" fmla="val 11016"/>
              </a:avLst>
            </a:prstGeom>
            <a:ln w="9525">
              <a:noFill/>
              <a:miter lim="800000"/>
              <a:headEnd/>
              <a:tailEnd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F06D3E7C-51FE-5B1D-DCC1-59541B31E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0645" y="2815642"/>
              <a:ext cx="1188000" cy="1188000"/>
            </a:xfrm>
            <a:prstGeom prst="roundRect">
              <a:avLst>
                <a:gd name="adj" fmla="val 11016"/>
              </a:avLst>
            </a:prstGeom>
            <a:ln w="9525">
              <a:noFill/>
              <a:miter lim="800000"/>
              <a:headEnd/>
              <a:tailEnd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68A22B72-3114-0EC7-5AFF-0A39AF5ED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64911" y="1552902"/>
              <a:ext cx="1188000" cy="1188000"/>
            </a:xfrm>
            <a:prstGeom prst="roundRect">
              <a:avLst>
                <a:gd name="adj" fmla="val 11016"/>
              </a:avLst>
            </a:prstGeom>
            <a:ln w="9525">
              <a:noFill/>
              <a:miter lim="800000"/>
              <a:headEnd/>
              <a:tailEnd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74" name="Bildplatzhalter 25">
              <a:extLst>
                <a:ext uri="{FF2B5EF4-FFF2-40B4-BE49-F238E27FC236}">
                  <a16:creationId xmlns:a16="http://schemas.microsoft.com/office/drawing/2014/main" id="{213BA50D-70F0-B30A-4470-2CE8C020A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gray">
            <a:xfrm>
              <a:off x="800645" y="1559055"/>
              <a:ext cx="1188000" cy="1188000"/>
            </a:xfrm>
            <a:prstGeom prst="roundRect">
              <a:avLst>
                <a:gd name="adj" fmla="val 11016"/>
              </a:avLst>
            </a:prstGeom>
            <a:ln w="9525">
              <a:noFill/>
              <a:miter lim="800000"/>
              <a:headEnd/>
              <a:tailEnd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5DE50AB-83E4-BD9A-125B-3721F2718626}"/>
              </a:ext>
            </a:extLst>
          </p:cNvPr>
          <p:cNvGrpSpPr/>
          <p:nvPr/>
        </p:nvGrpSpPr>
        <p:grpSpPr>
          <a:xfrm>
            <a:off x="8826429" y="1552902"/>
            <a:ext cx="2459734" cy="2450740"/>
            <a:chOff x="800645" y="1552902"/>
            <a:chExt cx="2459734" cy="2450740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F1D1FF0E-A769-F24E-6D86-252BDF7AB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72379" y="2815642"/>
              <a:ext cx="1188000" cy="1188000"/>
            </a:xfrm>
            <a:prstGeom prst="roundRect">
              <a:avLst>
                <a:gd name="adj" fmla="val 11016"/>
              </a:avLst>
            </a:prstGeom>
            <a:ln w="9525">
              <a:noFill/>
              <a:miter lim="800000"/>
              <a:headEnd/>
              <a:tailEnd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CADE5346-3181-C9A2-EBFB-701EFCD60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0645" y="2815642"/>
              <a:ext cx="1188000" cy="1188000"/>
            </a:xfrm>
            <a:prstGeom prst="roundRect">
              <a:avLst>
                <a:gd name="adj" fmla="val 11016"/>
              </a:avLst>
            </a:prstGeom>
            <a:ln w="9525">
              <a:noFill/>
              <a:miter lim="800000"/>
              <a:headEnd/>
              <a:tailEnd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F2D9BCA2-C095-7911-0EB3-B2315FE36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64911" y="1552902"/>
              <a:ext cx="1188000" cy="1188000"/>
            </a:xfrm>
            <a:prstGeom prst="roundRect">
              <a:avLst>
                <a:gd name="adj" fmla="val 11016"/>
              </a:avLst>
            </a:prstGeom>
            <a:ln w="9525">
              <a:noFill/>
              <a:miter lim="800000"/>
              <a:headEnd/>
              <a:tailEnd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79" name="Bildplatzhalter 25">
              <a:extLst>
                <a:ext uri="{FF2B5EF4-FFF2-40B4-BE49-F238E27FC236}">
                  <a16:creationId xmlns:a16="http://schemas.microsoft.com/office/drawing/2014/main" id="{DEE5299A-FC3F-29A2-DB9E-15C891E94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gray">
            <a:xfrm>
              <a:off x="800645" y="1559055"/>
              <a:ext cx="1188000" cy="1188000"/>
            </a:xfrm>
            <a:prstGeom prst="roundRect">
              <a:avLst>
                <a:gd name="adj" fmla="val 11016"/>
              </a:avLst>
            </a:prstGeom>
            <a:ln w="9525">
              <a:noFill/>
              <a:miter lim="800000"/>
              <a:headEnd/>
              <a:tailEnd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73949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7E9BA97-43C1-A498-9185-12226507A5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for your attention!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3EAD9442-3918-0637-E3FB-221D1CA647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picoScan100</a:t>
            </a:r>
          </a:p>
        </p:txBody>
      </p:sp>
      <p:sp>
        <p:nvSpPr>
          <p:cNvPr id="9" name="Media Placeholder 8">
            <a:extLst>
              <a:ext uri="{FF2B5EF4-FFF2-40B4-BE49-F238E27FC236}">
                <a16:creationId xmlns:a16="http://schemas.microsoft.com/office/drawing/2014/main" id="{BE79E023-BE50-D86D-3EE5-25F94621C95D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0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6FEEAB7-B8D6-43D5-B847-CAC772653A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/>
              <a:t>picoScan100 | 2D LiDAR sensors | Dynamic Ranging | Autonomous Perception</a:t>
            </a:r>
            <a:endParaRPr lang="en-US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864B34-9CC7-4059-9432-2E359D963C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226D7710-438E-4161-93C9-3F9A4222BCCB}" type="slidenum">
              <a:rPr lang="en-US" noProof="0" smtClean="0"/>
              <a:pPr/>
              <a:t>2</a:t>
            </a:fld>
            <a:endParaRPr lang="en-US" noProof="0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7"/>
          </p:nvPr>
        </p:nvSpPr>
        <p:spPr/>
        <p:txBody>
          <a:bodyPr lIns="108000" tIns="108000" rIns="108000" bIns="108000"/>
          <a:lstStyle/>
          <a:p>
            <a:pPr marL="144000" indent="-14400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dirty="0"/>
              <a:t>The picoScan100 is a </a:t>
            </a:r>
            <a:r>
              <a:rPr lang="en-US" b="1" dirty="0">
                <a:solidFill>
                  <a:schemeClr val="tx2"/>
                </a:solidFill>
              </a:rPr>
              <a:t>compact 2D LiDAR sensor  </a:t>
            </a:r>
            <a:r>
              <a:rPr lang="en-US" dirty="0"/>
              <a:t>with a size of a TiM and</a:t>
            </a:r>
            <a:r>
              <a:rPr lang="en-US" b="1" dirty="0">
                <a:solidFill>
                  <a:schemeClr val="tx2"/>
                </a:solidFill>
              </a:rPr>
              <a:t> superior performance</a:t>
            </a:r>
            <a:endParaRPr lang="de-DE" b="1" dirty="0">
              <a:solidFill>
                <a:schemeClr val="tx2"/>
              </a:solidFill>
            </a:endParaRPr>
          </a:p>
          <a:p>
            <a:pPr marL="144000" indent="-14400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b="1" dirty="0">
                <a:solidFill>
                  <a:schemeClr val="tx2"/>
                </a:solidFill>
              </a:rPr>
              <a:t>More than a successor of TiM</a:t>
            </a:r>
            <a:r>
              <a:rPr lang="en-US" dirty="0"/>
              <a:t>: the performance emphasizes the picoScan to even cover LMS1xx applications and to solve new solutions</a:t>
            </a:r>
          </a:p>
          <a:p>
            <a:pPr marL="144000" indent="-14400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b="1" dirty="0">
                <a:solidFill>
                  <a:schemeClr val="tx2"/>
                </a:solidFill>
              </a:rPr>
              <a:t>picoScan150</a:t>
            </a:r>
            <a:r>
              <a:rPr lang="en-US" dirty="0"/>
              <a:t> with 3 main performance packages: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Core</a:t>
            </a:r>
            <a:r>
              <a:rPr lang="en-US" dirty="0">
                <a:solidFill>
                  <a:schemeClr val="tx2"/>
                </a:solidFill>
              </a:rPr>
              <a:t> | </a:t>
            </a:r>
            <a:r>
              <a:rPr lang="en-US" b="1" dirty="0">
                <a:solidFill>
                  <a:schemeClr val="tx2"/>
                </a:solidFill>
              </a:rPr>
              <a:t>Prime</a:t>
            </a:r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</a:rPr>
              <a:t>| </a:t>
            </a:r>
            <a:r>
              <a:rPr lang="en-US" b="1" dirty="0">
                <a:solidFill>
                  <a:schemeClr val="tx2"/>
                </a:solidFill>
              </a:rPr>
              <a:t>Pro</a:t>
            </a:r>
          </a:p>
          <a:p>
            <a:pPr marL="144000" indent="-14400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b="1" dirty="0">
                <a:solidFill>
                  <a:schemeClr val="tx2"/>
                </a:solidFill>
              </a:rPr>
              <a:t>picoScan120 </a:t>
            </a:r>
            <a:r>
              <a:rPr lang="en-US" dirty="0"/>
              <a:t>for indoor streaming applications</a:t>
            </a:r>
            <a:endParaRPr lang="en-US" b="1" dirty="0">
              <a:solidFill>
                <a:schemeClr val="tx2"/>
              </a:solidFill>
            </a:endParaRPr>
          </a:p>
          <a:p>
            <a:pPr marL="144000" indent="-14400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b="1" dirty="0">
                <a:solidFill>
                  <a:schemeClr val="tx2"/>
                </a:solidFill>
              </a:rPr>
              <a:t>Software defined product </a:t>
            </a:r>
            <a:r>
              <a:rPr lang="en-US" dirty="0"/>
              <a:t>with various software options and features to individual solve customers’ needs</a:t>
            </a:r>
          </a:p>
          <a:p>
            <a:pPr marL="144000" indent="-14400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b="1" dirty="0">
                <a:solidFill>
                  <a:schemeClr val="tx2"/>
                </a:solidFill>
              </a:rPr>
              <a:t>High</a:t>
            </a:r>
            <a:r>
              <a:rPr lang="en-US" dirty="0"/>
              <a:t> </a:t>
            </a:r>
            <a:r>
              <a:rPr lang="en-US" b="1" dirty="0">
                <a:solidFill>
                  <a:schemeClr val="tx2"/>
                </a:solidFill>
              </a:rPr>
              <a:t>robustness</a:t>
            </a:r>
            <a:r>
              <a:rPr lang="en-US" dirty="0"/>
              <a:t> in hardware &amp; software allows to solve even harsh outdoor applications</a:t>
            </a:r>
          </a:p>
          <a:p>
            <a:pPr marL="144000" indent="-14400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dirty="0"/>
              <a:t>Uses a </a:t>
            </a:r>
            <a:r>
              <a:rPr lang="en-US" b="1" dirty="0">
                <a:solidFill>
                  <a:schemeClr val="tx2"/>
                </a:solidFill>
              </a:rPr>
              <a:t>System Plug concept for a customized connectivity</a:t>
            </a:r>
            <a:r>
              <a:rPr lang="en-US" dirty="0"/>
              <a:t> to emphasize an easy integration into customers system environment or interfaces</a:t>
            </a:r>
          </a:p>
          <a:p>
            <a:pPr marL="144000" indent="-14400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b="1" dirty="0">
                <a:solidFill>
                  <a:schemeClr val="tx2"/>
                </a:solidFill>
              </a:rPr>
              <a:t>Measurement data streaming</a:t>
            </a:r>
            <a:r>
              <a:rPr lang="en-US" dirty="0"/>
              <a:t> and </a:t>
            </a:r>
            <a:r>
              <a:rPr lang="en-US" b="1" dirty="0">
                <a:solidFill>
                  <a:schemeClr val="tx2"/>
                </a:solidFill>
              </a:rPr>
              <a:t>2D Object Detection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70CC178-3E6F-475C-913E-366F424671D9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PRODUCT DESCRIPTION</a:t>
            </a:r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020670C0-6FD9-44A1-B414-0691777FC1D1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en-US" dirty="0"/>
              <a:t>A short description of the picoScan100</a:t>
            </a:r>
          </a:p>
        </p:txBody>
      </p:sp>
      <p:pic>
        <p:nvPicPr>
          <p:cNvPr id="5" name="Grafik 4" descr="Ein Bild, das Schnee, Wasser, Kamera, draußen enthält.&#10;&#10;Automatisch generierte Beschreibung">
            <a:extLst>
              <a:ext uri="{FF2B5EF4-FFF2-40B4-BE49-F238E27FC236}">
                <a16:creationId xmlns:a16="http://schemas.microsoft.com/office/drawing/2014/main" id="{AA7EB0B9-1E4C-A5C1-C409-08A20164AA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4164" y="1484313"/>
            <a:ext cx="5255998" cy="46085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386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3EF930E-F854-4863-9ABB-062084250D5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31837" y="6453188"/>
            <a:ext cx="8928101" cy="404811"/>
          </a:xfrm>
        </p:spPr>
        <p:txBody>
          <a:bodyPr wrap="non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picoScan100 | 2D LiDAR sensors | Dynamic Ranging | Autonomous Perception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AFDF83D-4E7B-48D7-BE28-0B1C9008422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920102" y="6453188"/>
            <a:ext cx="540061" cy="404812"/>
          </a:xfrm>
        </p:spPr>
        <p:txBody>
          <a:bodyPr wrap="none" anchor="t">
            <a:normAutofit/>
          </a:bodyPr>
          <a:lstStyle/>
          <a:p>
            <a:pPr>
              <a:spcAft>
                <a:spcPts val="600"/>
              </a:spcAft>
            </a:pPr>
            <a:fld id="{226D7710-438E-4161-93C9-3F9A4222BCCB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 dirty="0"/>
          </a:p>
        </p:txBody>
      </p:sp>
      <p:pic>
        <p:nvPicPr>
          <p:cNvPr id="6" name="Picture 8" descr="Mobile Robots in Production">
            <a:extLst>
              <a:ext uri="{FF2B5EF4-FFF2-40B4-BE49-F238E27FC236}">
                <a16:creationId xmlns:a16="http://schemas.microsoft.com/office/drawing/2014/main" id="{F40950C0-6E1D-1849-3AC4-E14D914558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1835" y="1484313"/>
            <a:ext cx="2160000" cy="2160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" name="Picture 7" descr="A person walking in a warehouse&#10;&#10;Description automatically generated">
            <a:extLst>
              <a:ext uri="{FF2B5EF4-FFF2-40B4-BE49-F238E27FC236}">
                <a16:creationId xmlns:a16="http://schemas.microsoft.com/office/drawing/2014/main" id="{2FC4FAAE-8894-1558-A615-11B9882EAF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944" y="1484313"/>
            <a:ext cx="2160000" cy="2160000"/>
          </a:xfrm>
          <a:prstGeom prst="rect">
            <a:avLst/>
          </a:prstGeom>
          <a:noFill/>
        </p:spPr>
      </p:pic>
      <p:pic>
        <p:nvPicPr>
          <p:cNvPr id="5" name="Picture 6" descr="Mobile robots in logistics">
            <a:extLst>
              <a:ext uri="{FF2B5EF4-FFF2-40B4-BE49-F238E27FC236}">
                <a16:creationId xmlns:a16="http://schemas.microsoft.com/office/drawing/2014/main" id="{9FBAB8F9-7B6C-B3F0-EB1E-752C6800BA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4053" y="1484313"/>
            <a:ext cx="2160000" cy="2160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0" name="Titel 49">
            <a:extLst>
              <a:ext uri="{FF2B5EF4-FFF2-40B4-BE49-F238E27FC236}">
                <a16:creationId xmlns:a16="http://schemas.microsoft.com/office/drawing/2014/main" id="{D27AF069-DEEE-4E1E-A58C-41F67E6A0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9" y="473074"/>
            <a:ext cx="7872214" cy="360000"/>
          </a:xfrm>
        </p:spPr>
        <p:txBody>
          <a:bodyPr anchor="ctr">
            <a:normAutofit/>
          </a:bodyPr>
          <a:lstStyle/>
          <a:p>
            <a:pPr>
              <a:tabLst>
                <a:tab pos="538163" algn="l"/>
              </a:tabLst>
            </a:pPr>
            <a:r>
              <a:rPr lang="en-US" dirty="0"/>
              <a:t>PRODUCT DESCRIPTION</a:t>
            </a:r>
          </a:p>
        </p:txBody>
      </p:sp>
      <p:sp>
        <p:nvSpPr>
          <p:cNvPr id="51" name="Untertitel 50">
            <a:extLst>
              <a:ext uri="{FF2B5EF4-FFF2-40B4-BE49-F238E27FC236}">
                <a16:creationId xmlns:a16="http://schemas.microsoft.com/office/drawing/2014/main" id="{FA8461E7-D822-47CE-A925-4F3AF6C89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40" y="833075"/>
            <a:ext cx="7872214" cy="29087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tabLst>
                <a:tab pos="538163" algn="l"/>
              </a:tabLst>
            </a:pPr>
            <a:r>
              <a:rPr lang="en-US" sz="1500" dirty="0"/>
              <a:t>Strategic approach – One product for many applications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AA84C96C-AC63-1F6B-EA17-C2473B3AE086}"/>
              </a:ext>
            </a:extLst>
          </p:cNvPr>
          <p:cNvSpPr txBox="1">
            <a:spLocks/>
          </p:cNvSpPr>
          <p:nvPr/>
        </p:nvSpPr>
        <p:spPr bwMode="gray">
          <a:xfrm>
            <a:off x="3587943" y="3746498"/>
            <a:ext cx="7872219" cy="2346325"/>
          </a:xfrm>
          <a:prstGeom prst="rect">
            <a:avLst/>
          </a:prstGeom>
          <a:solidFill>
            <a:srgbClr val="F8F8F8"/>
          </a:solidFill>
        </p:spPr>
        <p:txBody>
          <a:bodyPr vert="horz" lIns="72000" tIns="72000" rIns="0" bIns="72000" rtlCol="0" anchor="ctr">
            <a:noAutofit/>
          </a:bodyPr>
          <a:lstStyle>
            <a:lvl1pPr marL="0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Open Sans" panose="020B0606030504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Open Sans" panose="020B0606030504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en-US" b="1" dirty="0">
                <a:solidFill>
                  <a:schemeClr val="tx2"/>
                </a:solidFill>
              </a:rPr>
              <a:t>The picoScan100 reliably enables higher speeds, more precise localization, and highly efficient processes for almost every applications. No matter which industry:</a:t>
            </a:r>
          </a:p>
          <a:p>
            <a:pPr lvl="2"/>
            <a:r>
              <a:rPr lang="en-US" b="1" dirty="0"/>
              <a:t>Intralogistics</a:t>
            </a:r>
            <a:r>
              <a:rPr lang="en-US" dirty="0"/>
              <a:t> integrators, </a:t>
            </a:r>
            <a:r>
              <a:rPr lang="en-US" b="1" dirty="0"/>
              <a:t>Robotic</a:t>
            </a:r>
            <a:r>
              <a:rPr lang="en-US" dirty="0"/>
              <a:t> companies and </a:t>
            </a:r>
            <a:r>
              <a:rPr lang="en-US" b="1" dirty="0"/>
              <a:t>AMR</a:t>
            </a:r>
            <a:r>
              <a:rPr lang="en-US" dirty="0"/>
              <a:t> companies</a:t>
            </a:r>
          </a:p>
          <a:p>
            <a:pPr lvl="2"/>
            <a:r>
              <a:rPr lang="en-US" dirty="0"/>
              <a:t>Classical manufacturers of </a:t>
            </a:r>
            <a:r>
              <a:rPr lang="en-US" b="1" dirty="0"/>
              <a:t>mobile platforms </a:t>
            </a:r>
            <a:r>
              <a:rPr lang="en-US" dirty="0"/>
              <a:t>(AGVs, forklift trucks, order pickers...)</a:t>
            </a:r>
          </a:p>
          <a:p>
            <a:pPr lvl="2"/>
            <a:r>
              <a:rPr lang="en-US" dirty="0"/>
              <a:t>EMS companies (Electronics Manufacturing Services) </a:t>
            </a:r>
          </a:p>
          <a:p>
            <a:pPr lvl="2"/>
            <a:r>
              <a:rPr lang="en-US" b="1" dirty="0"/>
              <a:t>Outdoor Automation </a:t>
            </a:r>
            <a:r>
              <a:rPr lang="en-US" dirty="0"/>
              <a:t>integrators</a:t>
            </a:r>
          </a:p>
          <a:p>
            <a:pPr lvl="2"/>
            <a:r>
              <a:rPr lang="en-US" dirty="0"/>
              <a:t>All industrial companies automating their processes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C1AD6DD-6A13-7B11-28FA-53B35B60137F}"/>
              </a:ext>
            </a:extLst>
          </p:cNvPr>
          <p:cNvPicPr>
            <a:picLocks noGrp="1" noChangeAspect="1" noChangeArrowheads="1"/>
          </p:cNvPicPr>
          <p:nvPr>
            <p:ph type="pic" sz="quarter" idx="2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9575" y="1484313"/>
            <a:ext cx="2160588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close-up of a black box&#10;&#10;Description automatically generated with low confidence">
            <a:extLst>
              <a:ext uri="{FF2B5EF4-FFF2-40B4-BE49-F238E27FC236}">
                <a16:creationId xmlns:a16="http://schemas.microsoft.com/office/drawing/2014/main" id="{A44B2F23-FEC0-61B4-36EA-3CA7EE616FD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836" y="3746498"/>
            <a:ext cx="2856108" cy="234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94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6FEEAB7-B8D6-43D5-B847-CAC772653A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picoScan100 | 2D LiDAR sensors | Dynamic Ranging | Autonomous Perception</a:t>
            </a:r>
            <a:endParaRPr lang="en-US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864B34-9CC7-4059-9432-2E359D963C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6D7710-438E-4161-93C9-3F9A4222BCCB}" type="slidenum">
              <a:rPr lang="en-US" noProof="0" smtClean="0"/>
              <a:pPr/>
              <a:t>4</a:t>
            </a:fld>
            <a:endParaRPr lang="en-US" noProof="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70CC178-3E6F-475C-913E-366F42467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DESCRIPTION</a:t>
            </a:r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020670C0-6FD9-44A1-B414-0691777FC1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picoScan150 highlights</a:t>
            </a:r>
          </a:p>
        </p:txBody>
      </p:sp>
      <p:grpSp>
        <p:nvGrpSpPr>
          <p:cNvPr id="9" name="Gruppieren 4">
            <a:extLst>
              <a:ext uri="{FF2B5EF4-FFF2-40B4-BE49-F238E27FC236}">
                <a16:creationId xmlns:a16="http://schemas.microsoft.com/office/drawing/2014/main" id="{B0865FD9-B9DF-7460-7922-CF582D652891}"/>
              </a:ext>
            </a:extLst>
          </p:cNvPr>
          <p:cNvGrpSpPr/>
          <p:nvPr/>
        </p:nvGrpSpPr>
        <p:grpSpPr>
          <a:xfrm>
            <a:off x="7589949" y="5022159"/>
            <a:ext cx="3870214" cy="935163"/>
            <a:chOff x="6929231" y="1529313"/>
            <a:chExt cx="3870214" cy="935163"/>
          </a:xfrm>
        </p:grpSpPr>
        <p:grpSp>
          <p:nvGrpSpPr>
            <p:cNvPr id="13" name="Gruppieren 34">
              <a:extLst>
                <a:ext uri="{FF2B5EF4-FFF2-40B4-BE49-F238E27FC236}">
                  <a16:creationId xmlns:a16="http://schemas.microsoft.com/office/drawing/2014/main" id="{DCCEA669-16D2-15B7-59F2-E32F2B9A7F85}"/>
                </a:ext>
              </a:extLst>
            </p:cNvPr>
            <p:cNvGrpSpPr/>
            <p:nvPr/>
          </p:nvGrpSpPr>
          <p:grpSpPr>
            <a:xfrm>
              <a:off x="6929231" y="1529313"/>
              <a:ext cx="685477" cy="361772"/>
              <a:chOff x="6929231" y="1529313"/>
              <a:chExt cx="685477" cy="361772"/>
            </a:xfrm>
          </p:grpSpPr>
          <p:pic>
            <p:nvPicPr>
              <p:cNvPr id="16" name="Grafik 29">
                <a:extLst>
                  <a:ext uri="{FF2B5EF4-FFF2-40B4-BE49-F238E27FC236}">
                    <a16:creationId xmlns:a16="http://schemas.microsoft.com/office/drawing/2014/main" id="{45AF5C63-3DA7-7016-3C50-E9BCDEA37B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52936" y="1529313"/>
                <a:ext cx="361772" cy="361772"/>
              </a:xfrm>
              <a:prstGeom prst="rect">
                <a:avLst/>
              </a:prstGeom>
            </p:spPr>
          </p:pic>
          <p:pic>
            <p:nvPicPr>
              <p:cNvPr id="17" name="Grafik 30">
                <a:extLst>
                  <a:ext uri="{FF2B5EF4-FFF2-40B4-BE49-F238E27FC236}">
                    <a16:creationId xmlns:a16="http://schemas.microsoft.com/office/drawing/2014/main" id="{AD5EF9E4-ECDB-E19D-8240-14E365A2ED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29231" y="1529313"/>
                <a:ext cx="361772" cy="361772"/>
              </a:xfrm>
              <a:prstGeom prst="rect">
                <a:avLst/>
              </a:prstGeom>
            </p:spPr>
          </p:pic>
        </p:grpSp>
        <p:sp>
          <p:nvSpPr>
            <p:cNvPr id="14" name="Textfeld 35">
              <a:extLst>
                <a:ext uri="{FF2B5EF4-FFF2-40B4-BE49-F238E27FC236}">
                  <a16:creationId xmlns:a16="http://schemas.microsoft.com/office/drawing/2014/main" id="{7C996904-3097-E630-757A-35B96721BC83}"/>
                </a:ext>
              </a:extLst>
            </p:cNvPr>
            <p:cNvSpPr txBox="1"/>
            <p:nvPr/>
          </p:nvSpPr>
          <p:spPr bwMode="gray">
            <a:xfrm>
              <a:off x="7752183" y="1529313"/>
              <a:ext cx="3047262" cy="9351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>
                <a:buClr>
                  <a:schemeClr val="bg2"/>
                </a:buClr>
              </a:pPr>
              <a:r>
                <a:rPr lang="en-US" sz="1200" b="1" dirty="0">
                  <a:solidFill>
                    <a:schemeClr val="tx2"/>
                  </a:solidFill>
                </a:rPr>
                <a:t>Flexible Software concept</a:t>
              </a:r>
            </a:p>
            <a:p>
              <a:pPr marL="144000" indent="-144000">
                <a:buClr>
                  <a:schemeClr val="bg2"/>
                </a:buClr>
                <a:buFont typeface="Open Sans" panose="020B0606030504020204" pitchFamily="34" charset="0"/>
                <a:buChar char="›"/>
              </a:pPr>
              <a:r>
                <a:rPr lang="en-US" sz="1200" dirty="0"/>
                <a:t>SOPASair Webserver</a:t>
              </a:r>
            </a:p>
            <a:p>
              <a:pPr marL="144000" indent="-144000">
                <a:buClr>
                  <a:schemeClr val="bg2"/>
                </a:buClr>
                <a:buFont typeface="Open Sans" panose="020B0606030504020204" pitchFamily="34" charset="0"/>
                <a:buChar char="›"/>
              </a:pPr>
              <a:r>
                <a:rPr lang="en-US" sz="1200" dirty="0"/>
                <a:t>Choice of Sensor Apps:</a:t>
              </a:r>
            </a:p>
            <a:p>
              <a:pPr marL="601200" lvl="1" indent="-144000">
                <a:buClr>
                  <a:schemeClr val="bg2"/>
                </a:buClr>
                <a:buFont typeface="Open Sans" panose="020B0606030504020204" pitchFamily="34" charset="0"/>
                <a:buChar char="›"/>
              </a:pPr>
              <a:r>
                <a:rPr lang="en-US" sz="1200" dirty="0"/>
                <a:t>Data Streaming</a:t>
              </a:r>
            </a:p>
            <a:p>
              <a:pPr marL="601200" lvl="1" indent="-144000">
                <a:buClr>
                  <a:schemeClr val="bg2"/>
                </a:buClr>
                <a:buFont typeface="Open Sans" panose="020B0606030504020204" pitchFamily="34" charset="0"/>
                <a:buChar char="›"/>
              </a:pPr>
              <a:r>
                <a:rPr lang="en-US" sz="1200" dirty="0"/>
                <a:t>2D Object Detection</a:t>
              </a:r>
            </a:p>
            <a:p>
              <a:pPr marL="601200" lvl="1" indent="-144000">
                <a:buClr>
                  <a:schemeClr val="bg2"/>
                </a:buClr>
                <a:buFont typeface="Open Sans" panose="020B0606030504020204" pitchFamily="34" charset="0"/>
                <a:buChar char="›"/>
              </a:pPr>
              <a:r>
                <a:rPr lang="en-US" sz="1200" dirty="0"/>
                <a:t>LiDAR-LOC</a:t>
              </a:r>
            </a:p>
            <a:p>
              <a:pPr marL="601200" lvl="1" indent="-144000">
                <a:buClr>
                  <a:schemeClr val="bg2"/>
                </a:buClr>
                <a:buFont typeface="Open Sans" panose="020B0606030504020204" pitchFamily="34" charset="0"/>
                <a:buChar char="›"/>
              </a:pPr>
              <a:r>
                <a:rPr lang="en-US" sz="1200" dirty="0"/>
                <a:t>Drive Assist System (DAS)</a:t>
              </a:r>
            </a:p>
            <a:p>
              <a:pPr marL="144000" indent="-144000">
                <a:buClr>
                  <a:schemeClr val="bg2"/>
                </a:buClr>
                <a:buFont typeface="Open Sans" panose="020B0606030504020204" pitchFamily="34" charset="0"/>
                <a:buChar char="›"/>
              </a:pPr>
              <a:r>
                <a:rPr lang="en-US" sz="1200" dirty="0"/>
                <a:t>Optional software features</a:t>
              </a:r>
            </a:p>
          </p:txBody>
        </p:sp>
      </p:grpSp>
      <p:grpSp>
        <p:nvGrpSpPr>
          <p:cNvPr id="18" name="Gruppieren 24">
            <a:extLst>
              <a:ext uri="{FF2B5EF4-FFF2-40B4-BE49-F238E27FC236}">
                <a16:creationId xmlns:a16="http://schemas.microsoft.com/office/drawing/2014/main" id="{3908FDD9-54FC-4533-50C3-B82A050CEADB}"/>
              </a:ext>
            </a:extLst>
          </p:cNvPr>
          <p:cNvGrpSpPr/>
          <p:nvPr/>
        </p:nvGrpSpPr>
        <p:grpSpPr>
          <a:xfrm>
            <a:off x="7864391" y="3996107"/>
            <a:ext cx="3228736" cy="864040"/>
            <a:chOff x="11394644" y="5052044"/>
            <a:chExt cx="3228736" cy="864040"/>
          </a:xfrm>
        </p:grpSpPr>
        <p:sp>
          <p:nvSpPr>
            <p:cNvPr id="20" name="Textfeld 13">
              <a:extLst>
                <a:ext uri="{FF2B5EF4-FFF2-40B4-BE49-F238E27FC236}">
                  <a16:creationId xmlns:a16="http://schemas.microsoft.com/office/drawing/2014/main" id="{6739184C-BA40-10B7-C1B1-F05C806A322B}"/>
                </a:ext>
              </a:extLst>
            </p:cNvPr>
            <p:cNvSpPr txBox="1"/>
            <p:nvPr/>
          </p:nvSpPr>
          <p:spPr bwMode="gray">
            <a:xfrm>
              <a:off x="11958729" y="5124028"/>
              <a:ext cx="2664651" cy="7200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>
                <a:buClr>
                  <a:schemeClr val="bg2"/>
                </a:buClr>
              </a:pPr>
              <a:r>
                <a:rPr lang="en-US" sz="1200" b="1" dirty="0">
                  <a:solidFill>
                    <a:schemeClr val="tx2"/>
                  </a:solidFill>
                </a:rPr>
                <a:t>Choice of connectivity options</a:t>
              </a:r>
            </a:p>
            <a:p>
              <a:pPr marL="144000" indent="-144000">
                <a:buClr>
                  <a:schemeClr val="bg2"/>
                </a:buClr>
                <a:buFont typeface="Open Sans" panose="020B0606030504020204" pitchFamily="34" charset="0"/>
                <a:buChar char="›"/>
              </a:pPr>
              <a:r>
                <a:rPr lang="en-US" sz="1200" dirty="0"/>
                <a:t>M12 connectors or cable versions</a:t>
              </a:r>
            </a:p>
            <a:p>
              <a:pPr marL="144000" indent="-144000" algn="l">
                <a:buClr>
                  <a:schemeClr val="bg2"/>
                </a:buClr>
                <a:buFont typeface="Open Sans" panose="020B0606030504020204" pitchFamily="34" charset="0"/>
                <a:buChar char="›"/>
              </a:pPr>
              <a:r>
                <a:rPr lang="en-US" sz="1200" dirty="0"/>
                <a:t>Ethernet, configurable I/Os, CAN**</a:t>
              </a:r>
            </a:p>
            <a:p>
              <a:pPr marL="144000" indent="-144000" algn="l">
                <a:buClr>
                  <a:schemeClr val="bg2"/>
                </a:buClr>
                <a:buFont typeface="Open Sans" panose="020B0606030504020204" pitchFamily="34" charset="0"/>
                <a:buChar char="›"/>
              </a:pPr>
              <a:r>
                <a:rPr lang="en-US" sz="1200" dirty="0"/>
                <a:t>Encoder input**</a:t>
              </a:r>
            </a:p>
            <a:p>
              <a:pPr marL="144000" indent="-144000" algn="l">
                <a:buClr>
                  <a:schemeClr val="bg2"/>
                </a:buClr>
                <a:buFont typeface="Open Sans" panose="020B0606030504020204" pitchFamily="34" charset="0"/>
                <a:buChar char="›"/>
              </a:pPr>
              <a:endParaRPr lang="en-US" sz="1200" dirty="0"/>
            </a:p>
          </p:txBody>
        </p:sp>
        <p:grpSp>
          <p:nvGrpSpPr>
            <p:cNvPr id="21" name="Gruppieren 14">
              <a:extLst>
                <a:ext uri="{FF2B5EF4-FFF2-40B4-BE49-F238E27FC236}">
                  <a16:creationId xmlns:a16="http://schemas.microsoft.com/office/drawing/2014/main" id="{0F81E497-947D-4FBA-9AA7-86847AFAA1A6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11458793" y="5052044"/>
              <a:ext cx="284310" cy="216000"/>
              <a:chOff x="9142818" y="3194519"/>
              <a:chExt cx="2287809" cy="1738122"/>
            </a:xfrm>
          </p:grpSpPr>
          <p:sp>
            <p:nvSpPr>
              <p:cNvPr id="26" name="Freihandform: Form 15">
                <a:extLst>
                  <a:ext uri="{FF2B5EF4-FFF2-40B4-BE49-F238E27FC236}">
                    <a16:creationId xmlns:a16="http://schemas.microsoft.com/office/drawing/2014/main" id="{D5B7CA3A-A1DC-5263-A2BD-4720B2FC52FE}"/>
                  </a:ext>
                </a:extLst>
              </p:cNvPr>
              <p:cNvSpPr/>
              <p:nvPr/>
            </p:nvSpPr>
            <p:spPr bwMode="gray">
              <a:xfrm>
                <a:off x="9143580" y="3194519"/>
                <a:ext cx="2287047" cy="1054989"/>
              </a:xfrm>
              <a:custGeom>
                <a:avLst/>
                <a:gdLst>
                  <a:gd name="connsiteX0" fmla="*/ 2102262 w 2287047"/>
                  <a:gd name="connsiteY0" fmla="*/ 0 h 1054989"/>
                  <a:gd name="connsiteX1" fmla="*/ 2287047 w 2287047"/>
                  <a:gd name="connsiteY1" fmla="*/ 184785 h 1054989"/>
                  <a:gd name="connsiteX2" fmla="*/ 2102262 w 2287047"/>
                  <a:gd name="connsiteY2" fmla="*/ 369570 h 1054989"/>
                  <a:gd name="connsiteX3" fmla="*/ 1971599 w 2287047"/>
                  <a:gd name="connsiteY3" fmla="*/ 315448 h 1054989"/>
                  <a:gd name="connsiteX4" fmla="*/ 1932439 w 2287047"/>
                  <a:gd name="connsiteY4" fmla="*/ 257365 h 1054989"/>
                  <a:gd name="connsiteX5" fmla="*/ 901351 w 2287047"/>
                  <a:gd name="connsiteY5" fmla="*/ 257365 h 1054989"/>
                  <a:gd name="connsiteX6" fmla="*/ 1628584 w 2287047"/>
                  <a:gd name="connsiteY6" fmla="*/ 809244 h 1054989"/>
                  <a:gd name="connsiteX7" fmla="*/ 1648206 w 2287047"/>
                  <a:gd name="connsiteY7" fmla="*/ 872966 h 1054989"/>
                  <a:gd name="connsiteX8" fmla="*/ 1594009 w 2287047"/>
                  <a:gd name="connsiteY8" fmla="*/ 911923 h 1054989"/>
                  <a:gd name="connsiteX9" fmla="*/ 361147 w 2287047"/>
                  <a:gd name="connsiteY9" fmla="*/ 911923 h 1054989"/>
                  <a:gd name="connsiteX10" fmla="*/ 355049 w 2287047"/>
                  <a:gd name="connsiteY10" fmla="*/ 942131 h 1054989"/>
                  <a:gd name="connsiteX11" fmla="*/ 184785 w 2287047"/>
                  <a:gd name="connsiteY11" fmla="*/ 1054989 h 1054989"/>
                  <a:gd name="connsiteX12" fmla="*/ 0 w 2287047"/>
                  <a:gd name="connsiteY12" fmla="*/ 870204 h 1054989"/>
                  <a:gd name="connsiteX13" fmla="*/ 184785 w 2287047"/>
                  <a:gd name="connsiteY13" fmla="*/ 685419 h 1054989"/>
                  <a:gd name="connsiteX14" fmla="*/ 315448 w 2287047"/>
                  <a:gd name="connsiteY14" fmla="*/ 739541 h 1054989"/>
                  <a:gd name="connsiteX15" fmla="*/ 354608 w 2287047"/>
                  <a:gd name="connsiteY15" fmla="*/ 797623 h 1054989"/>
                  <a:gd name="connsiteX16" fmla="*/ 1424178 w 2287047"/>
                  <a:gd name="connsiteY16" fmla="*/ 797623 h 1054989"/>
                  <a:gd name="connsiteX17" fmla="*/ 696944 w 2287047"/>
                  <a:gd name="connsiteY17" fmla="*/ 245745 h 1054989"/>
                  <a:gd name="connsiteX18" fmla="*/ 677323 w 2287047"/>
                  <a:gd name="connsiteY18" fmla="*/ 182022 h 1054989"/>
                  <a:gd name="connsiteX19" fmla="*/ 731520 w 2287047"/>
                  <a:gd name="connsiteY19" fmla="*/ 143065 h 1054989"/>
                  <a:gd name="connsiteX20" fmla="*/ 1925900 w 2287047"/>
                  <a:gd name="connsiteY20" fmla="*/ 143065 h 1054989"/>
                  <a:gd name="connsiteX21" fmla="*/ 1931998 w 2287047"/>
                  <a:gd name="connsiteY21" fmla="*/ 112858 h 1054989"/>
                  <a:gd name="connsiteX22" fmla="*/ 2102262 w 2287047"/>
                  <a:gd name="connsiteY22" fmla="*/ 0 h 1054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87047" h="1054989">
                    <a:moveTo>
                      <a:pt x="2102262" y="0"/>
                    </a:moveTo>
                    <a:cubicBezTo>
                      <a:pt x="2204316" y="0"/>
                      <a:pt x="2287047" y="82731"/>
                      <a:pt x="2287047" y="184785"/>
                    </a:cubicBezTo>
                    <a:cubicBezTo>
                      <a:pt x="2287047" y="286839"/>
                      <a:pt x="2204316" y="369570"/>
                      <a:pt x="2102262" y="369570"/>
                    </a:cubicBezTo>
                    <a:cubicBezTo>
                      <a:pt x="2051235" y="369570"/>
                      <a:pt x="2005039" y="348887"/>
                      <a:pt x="1971599" y="315448"/>
                    </a:cubicBezTo>
                    <a:lnTo>
                      <a:pt x="1932439" y="257365"/>
                    </a:lnTo>
                    <a:lnTo>
                      <a:pt x="901351" y="257365"/>
                    </a:lnTo>
                    <a:lnTo>
                      <a:pt x="1628584" y="809244"/>
                    </a:lnTo>
                    <a:cubicBezTo>
                      <a:pt x="1648111" y="824103"/>
                      <a:pt x="1656016" y="849725"/>
                      <a:pt x="1648206" y="872966"/>
                    </a:cubicBezTo>
                    <a:cubicBezTo>
                      <a:pt x="1640395" y="896302"/>
                      <a:pt x="1618583" y="911923"/>
                      <a:pt x="1594009" y="911923"/>
                    </a:cubicBezTo>
                    <a:lnTo>
                      <a:pt x="361147" y="911923"/>
                    </a:lnTo>
                    <a:lnTo>
                      <a:pt x="355049" y="942131"/>
                    </a:lnTo>
                    <a:cubicBezTo>
                      <a:pt x="326997" y="1008453"/>
                      <a:pt x="261326" y="1054989"/>
                      <a:pt x="184785" y="1054989"/>
                    </a:cubicBezTo>
                    <a:cubicBezTo>
                      <a:pt x="82731" y="1054989"/>
                      <a:pt x="0" y="972258"/>
                      <a:pt x="0" y="870204"/>
                    </a:cubicBezTo>
                    <a:cubicBezTo>
                      <a:pt x="0" y="768150"/>
                      <a:pt x="82731" y="685419"/>
                      <a:pt x="184785" y="685419"/>
                    </a:cubicBezTo>
                    <a:cubicBezTo>
                      <a:pt x="235812" y="685419"/>
                      <a:pt x="282008" y="706102"/>
                      <a:pt x="315448" y="739541"/>
                    </a:cubicBezTo>
                    <a:lnTo>
                      <a:pt x="354608" y="797623"/>
                    </a:lnTo>
                    <a:lnTo>
                      <a:pt x="1424178" y="797623"/>
                    </a:lnTo>
                    <a:lnTo>
                      <a:pt x="696944" y="245745"/>
                    </a:lnTo>
                    <a:cubicBezTo>
                      <a:pt x="677418" y="230886"/>
                      <a:pt x="669512" y="205263"/>
                      <a:pt x="677323" y="182022"/>
                    </a:cubicBezTo>
                    <a:cubicBezTo>
                      <a:pt x="685133" y="158781"/>
                      <a:pt x="706945" y="143065"/>
                      <a:pt x="731520" y="143065"/>
                    </a:cubicBezTo>
                    <a:lnTo>
                      <a:pt x="1925900" y="143065"/>
                    </a:lnTo>
                    <a:lnTo>
                      <a:pt x="1931998" y="112858"/>
                    </a:lnTo>
                    <a:cubicBezTo>
                      <a:pt x="1960050" y="46536"/>
                      <a:pt x="2025722" y="0"/>
                      <a:pt x="2102262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>
                <a:defPPr>
                  <a:defRPr lang="de-DE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27" name="Freihandform: Form 16">
                <a:extLst>
                  <a:ext uri="{FF2B5EF4-FFF2-40B4-BE49-F238E27FC236}">
                    <a16:creationId xmlns:a16="http://schemas.microsoft.com/office/drawing/2014/main" id="{C9D230B5-8B17-9806-4401-AA9A1E33BCC0}"/>
                  </a:ext>
                </a:extLst>
              </p:cNvPr>
              <p:cNvSpPr/>
              <p:nvPr/>
            </p:nvSpPr>
            <p:spPr bwMode="gray">
              <a:xfrm>
                <a:off x="9142818" y="4491538"/>
                <a:ext cx="2278284" cy="441103"/>
              </a:xfrm>
              <a:custGeom>
                <a:avLst/>
                <a:gdLst>
                  <a:gd name="connsiteX0" fmla="*/ 1491043 w 2278284"/>
                  <a:gd name="connsiteY0" fmla="*/ 164593 h 441103"/>
                  <a:gd name="connsiteX1" fmla="*/ 1439608 w 2278284"/>
                  <a:gd name="connsiteY1" fmla="*/ 190977 h 441103"/>
                  <a:gd name="connsiteX2" fmla="*/ 1423321 w 2278284"/>
                  <a:gd name="connsiteY2" fmla="*/ 252127 h 441103"/>
                  <a:gd name="connsiteX3" fmla="*/ 1423321 w 2278284"/>
                  <a:gd name="connsiteY3" fmla="*/ 299181 h 441103"/>
                  <a:gd name="connsiteX4" fmla="*/ 1433322 w 2278284"/>
                  <a:gd name="connsiteY4" fmla="*/ 349092 h 441103"/>
                  <a:gd name="connsiteX5" fmla="*/ 1488471 w 2278284"/>
                  <a:gd name="connsiteY5" fmla="*/ 382048 h 441103"/>
                  <a:gd name="connsiteX6" fmla="*/ 1539621 w 2278284"/>
                  <a:gd name="connsiteY6" fmla="*/ 353473 h 441103"/>
                  <a:gd name="connsiteX7" fmla="*/ 1552479 w 2278284"/>
                  <a:gd name="connsiteY7" fmla="*/ 320231 h 441103"/>
                  <a:gd name="connsiteX8" fmla="*/ 1556956 w 2278284"/>
                  <a:gd name="connsiteY8" fmla="*/ 267748 h 441103"/>
                  <a:gd name="connsiteX9" fmla="*/ 1551432 w 2278284"/>
                  <a:gd name="connsiteY9" fmla="*/ 219171 h 441103"/>
                  <a:gd name="connsiteX10" fmla="*/ 1538097 w 2278284"/>
                  <a:gd name="connsiteY10" fmla="*/ 189072 h 441103"/>
                  <a:gd name="connsiteX11" fmla="*/ 1491043 w 2278284"/>
                  <a:gd name="connsiteY11" fmla="*/ 164593 h 441103"/>
                  <a:gd name="connsiteX12" fmla="*/ 1697926 w 2278284"/>
                  <a:gd name="connsiteY12" fmla="*/ 117634 h 441103"/>
                  <a:gd name="connsiteX13" fmla="*/ 1770983 w 2278284"/>
                  <a:gd name="connsiteY13" fmla="*/ 117634 h 441103"/>
                  <a:gd name="connsiteX14" fmla="*/ 1770983 w 2278284"/>
                  <a:gd name="connsiteY14" fmla="*/ 324041 h 441103"/>
                  <a:gd name="connsiteX15" fmla="*/ 1777555 w 2278284"/>
                  <a:gd name="connsiteY15" fmla="*/ 358521 h 441103"/>
                  <a:gd name="connsiteX16" fmla="*/ 1793557 w 2278284"/>
                  <a:gd name="connsiteY16" fmla="*/ 374047 h 441103"/>
                  <a:gd name="connsiteX17" fmla="*/ 1815845 w 2278284"/>
                  <a:gd name="connsiteY17" fmla="*/ 379857 h 441103"/>
                  <a:gd name="connsiteX18" fmla="*/ 1861947 w 2278284"/>
                  <a:gd name="connsiteY18" fmla="*/ 358807 h 441103"/>
                  <a:gd name="connsiteX19" fmla="*/ 1881377 w 2278284"/>
                  <a:gd name="connsiteY19" fmla="*/ 325279 h 441103"/>
                  <a:gd name="connsiteX20" fmla="*/ 1886997 w 2278284"/>
                  <a:gd name="connsiteY20" fmla="*/ 269748 h 441103"/>
                  <a:gd name="connsiteX21" fmla="*/ 1886997 w 2278284"/>
                  <a:gd name="connsiteY21" fmla="*/ 117634 h 441103"/>
                  <a:gd name="connsiteX22" fmla="*/ 1958530 w 2278284"/>
                  <a:gd name="connsiteY22" fmla="*/ 117634 h 441103"/>
                  <a:gd name="connsiteX23" fmla="*/ 1958530 w 2278284"/>
                  <a:gd name="connsiteY23" fmla="*/ 434340 h 441103"/>
                  <a:gd name="connsiteX24" fmla="*/ 1958435 w 2278284"/>
                  <a:gd name="connsiteY24" fmla="*/ 434340 h 441103"/>
                  <a:gd name="connsiteX25" fmla="*/ 1891664 w 2278284"/>
                  <a:gd name="connsiteY25" fmla="*/ 434340 h 441103"/>
                  <a:gd name="connsiteX26" fmla="*/ 1891664 w 2278284"/>
                  <a:gd name="connsiteY26" fmla="*/ 365951 h 441103"/>
                  <a:gd name="connsiteX27" fmla="*/ 1877568 w 2278284"/>
                  <a:gd name="connsiteY27" fmla="*/ 396717 h 441103"/>
                  <a:gd name="connsiteX28" fmla="*/ 1858136 w 2278284"/>
                  <a:gd name="connsiteY28" fmla="*/ 417767 h 441103"/>
                  <a:gd name="connsiteX29" fmla="*/ 1791366 w 2278284"/>
                  <a:gd name="connsiteY29" fmla="*/ 441008 h 441103"/>
                  <a:gd name="connsiteX30" fmla="*/ 1714214 w 2278284"/>
                  <a:gd name="connsiteY30" fmla="*/ 402431 h 441103"/>
                  <a:gd name="connsiteX31" fmla="*/ 1697926 w 2278284"/>
                  <a:gd name="connsiteY31" fmla="*/ 339376 h 441103"/>
                  <a:gd name="connsiteX32" fmla="*/ 2141029 w 2278284"/>
                  <a:gd name="connsiteY32" fmla="*/ 111157 h 441103"/>
                  <a:gd name="connsiteX33" fmla="*/ 2220563 w 2278284"/>
                  <a:gd name="connsiteY33" fmla="*/ 130017 h 441103"/>
                  <a:gd name="connsiteX34" fmla="*/ 2262473 w 2278284"/>
                  <a:gd name="connsiteY34" fmla="*/ 184881 h 441103"/>
                  <a:gd name="connsiteX35" fmla="*/ 2198846 w 2278284"/>
                  <a:gd name="connsiteY35" fmla="*/ 197739 h 441103"/>
                  <a:gd name="connsiteX36" fmla="*/ 2186273 w 2278284"/>
                  <a:gd name="connsiteY36" fmla="*/ 176118 h 441103"/>
                  <a:gd name="connsiteX37" fmla="*/ 2140839 w 2278284"/>
                  <a:gd name="connsiteY37" fmla="*/ 162020 h 441103"/>
                  <a:gd name="connsiteX38" fmla="*/ 2100072 w 2278284"/>
                  <a:gd name="connsiteY38" fmla="*/ 171260 h 441103"/>
                  <a:gd name="connsiteX39" fmla="*/ 2084736 w 2278284"/>
                  <a:gd name="connsiteY39" fmla="*/ 195834 h 441103"/>
                  <a:gd name="connsiteX40" fmla="*/ 2095595 w 2278284"/>
                  <a:gd name="connsiteY40" fmla="*/ 218599 h 441103"/>
                  <a:gd name="connsiteX41" fmla="*/ 2130837 w 2278284"/>
                  <a:gd name="connsiteY41" fmla="*/ 232220 h 441103"/>
                  <a:gd name="connsiteX42" fmla="*/ 2198941 w 2278284"/>
                  <a:gd name="connsiteY42" fmla="*/ 246031 h 441103"/>
                  <a:gd name="connsiteX43" fmla="*/ 2278284 w 2278284"/>
                  <a:gd name="connsiteY43" fmla="*/ 338233 h 441103"/>
                  <a:gd name="connsiteX44" fmla="*/ 2254472 w 2278284"/>
                  <a:gd name="connsiteY44" fmla="*/ 401289 h 441103"/>
                  <a:gd name="connsiteX45" fmla="*/ 2140648 w 2278284"/>
                  <a:gd name="connsiteY45" fmla="*/ 441103 h 441103"/>
                  <a:gd name="connsiteX46" fmla="*/ 2038731 w 2278284"/>
                  <a:gd name="connsiteY46" fmla="*/ 411290 h 441103"/>
                  <a:gd name="connsiteX47" fmla="*/ 2005774 w 2278284"/>
                  <a:gd name="connsiteY47" fmla="*/ 361569 h 441103"/>
                  <a:gd name="connsiteX48" fmla="*/ 2072925 w 2278284"/>
                  <a:gd name="connsiteY48" fmla="*/ 348711 h 441103"/>
                  <a:gd name="connsiteX49" fmla="*/ 2098357 w 2278284"/>
                  <a:gd name="connsiteY49" fmla="*/ 378619 h 441103"/>
                  <a:gd name="connsiteX50" fmla="*/ 2142934 w 2278284"/>
                  <a:gd name="connsiteY50" fmla="*/ 387287 h 441103"/>
                  <a:gd name="connsiteX51" fmla="*/ 2193702 w 2278284"/>
                  <a:gd name="connsiteY51" fmla="*/ 374428 h 441103"/>
                  <a:gd name="connsiteX52" fmla="*/ 2206847 w 2278284"/>
                  <a:gd name="connsiteY52" fmla="*/ 348425 h 441103"/>
                  <a:gd name="connsiteX53" fmla="*/ 2197417 w 2278284"/>
                  <a:gd name="connsiteY53" fmla="*/ 328232 h 441103"/>
                  <a:gd name="connsiteX54" fmla="*/ 2172366 w 2278284"/>
                  <a:gd name="connsiteY54" fmla="*/ 316516 h 441103"/>
                  <a:gd name="connsiteX55" fmla="*/ 2114645 w 2278284"/>
                  <a:gd name="connsiteY55" fmla="*/ 305562 h 441103"/>
                  <a:gd name="connsiteX56" fmla="*/ 2057590 w 2278284"/>
                  <a:gd name="connsiteY56" fmla="*/ 285845 h 441103"/>
                  <a:gd name="connsiteX57" fmla="*/ 2018728 w 2278284"/>
                  <a:gd name="connsiteY57" fmla="*/ 212122 h 441103"/>
                  <a:gd name="connsiteX58" fmla="*/ 2043779 w 2278284"/>
                  <a:gd name="connsiteY58" fmla="*/ 145638 h 441103"/>
                  <a:gd name="connsiteX59" fmla="*/ 2141029 w 2278284"/>
                  <a:gd name="connsiteY59" fmla="*/ 111157 h 441103"/>
                  <a:gd name="connsiteX60" fmla="*/ 526732 w 2278284"/>
                  <a:gd name="connsiteY60" fmla="*/ 79630 h 441103"/>
                  <a:gd name="connsiteX61" fmla="*/ 464248 w 2278284"/>
                  <a:gd name="connsiteY61" fmla="*/ 270606 h 441103"/>
                  <a:gd name="connsiteX62" fmla="*/ 589121 w 2278284"/>
                  <a:gd name="connsiteY62" fmla="*/ 270606 h 441103"/>
                  <a:gd name="connsiteX63" fmla="*/ 777906 w 2278284"/>
                  <a:gd name="connsiteY63" fmla="*/ 6287 h 441103"/>
                  <a:gd name="connsiteX64" fmla="*/ 863250 w 2278284"/>
                  <a:gd name="connsiteY64" fmla="*/ 6287 h 441103"/>
                  <a:gd name="connsiteX65" fmla="*/ 1013173 w 2278284"/>
                  <a:gd name="connsiteY65" fmla="*/ 258414 h 441103"/>
                  <a:gd name="connsiteX66" fmla="*/ 1040415 w 2278284"/>
                  <a:gd name="connsiteY66" fmla="*/ 309563 h 441103"/>
                  <a:gd name="connsiteX67" fmla="*/ 1040415 w 2278284"/>
                  <a:gd name="connsiteY67" fmla="*/ 6287 h 441103"/>
                  <a:gd name="connsiteX68" fmla="*/ 1101280 w 2278284"/>
                  <a:gd name="connsiteY68" fmla="*/ 6287 h 441103"/>
                  <a:gd name="connsiteX69" fmla="*/ 1101280 w 2278284"/>
                  <a:gd name="connsiteY69" fmla="*/ 434341 h 441103"/>
                  <a:gd name="connsiteX70" fmla="*/ 1030700 w 2278284"/>
                  <a:gd name="connsiteY70" fmla="*/ 434341 h 441103"/>
                  <a:gd name="connsiteX71" fmla="*/ 863250 w 2278284"/>
                  <a:gd name="connsiteY71" fmla="*/ 160878 h 441103"/>
                  <a:gd name="connsiteX72" fmla="*/ 840009 w 2278284"/>
                  <a:gd name="connsiteY72" fmla="*/ 114491 h 441103"/>
                  <a:gd name="connsiteX73" fmla="*/ 840009 w 2278284"/>
                  <a:gd name="connsiteY73" fmla="*/ 434436 h 441103"/>
                  <a:gd name="connsiteX74" fmla="*/ 777906 w 2278284"/>
                  <a:gd name="connsiteY74" fmla="*/ 434436 h 441103"/>
                  <a:gd name="connsiteX75" fmla="*/ 1351883 w 2278284"/>
                  <a:gd name="connsiteY75" fmla="*/ 6192 h 441103"/>
                  <a:gd name="connsiteX76" fmla="*/ 1423416 w 2278284"/>
                  <a:gd name="connsiteY76" fmla="*/ 6192 h 441103"/>
                  <a:gd name="connsiteX77" fmla="*/ 1423416 w 2278284"/>
                  <a:gd name="connsiteY77" fmla="*/ 160783 h 441103"/>
                  <a:gd name="connsiteX78" fmla="*/ 1450657 w 2278284"/>
                  <a:gd name="connsiteY78" fmla="*/ 124111 h 441103"/>
                  <a:gd name="connsiteX79" fmla="*/ 1511522 w 2278284"/>
                  <a:gd name="connsiteY79" fmla="*/ 102775 h 441103"/>
                  <a:gd name="connsiteX80" fmla="*/ 1565148 w 2278284"/>
                  <a:gd name="connsiteY80" fmla="*/ 117349 h 441103"/>
                  <a:gd name="connsiteX81" fmla="*/ 1606200 w 2278284"/>
                  <a:gd name="connsiteY81" fmla="*/ 158592 h 441103"/>
                  <a:gd name="connsiteX82" fmla="*/ 1632204 w 2278284"/>
                  <a:gd name="connsiteY82" fmla="*/ 269653 h 441103"/>
                  <a:gd name="connsiteX83" fmla="*/ 1595533 w 2278284"/>
                  <a:gd name="connsiteY83" fmla="*/ 394145 h 441103"/>
                  <a:gd name="connsiteX84" fmla="*/ 1554956 w 2278284"/>
                  <a:gd name="connsiteY84" fmla="*/ 429388 h 441103"/>
                  <a:gd name="connsiteX85" fmla="*/ 1500854 w 2278284"/>
                  <a:gd name="connsiteY85" fmla="*/ 440532 h 441103"/>
                  <a:gd name="connsiteX86" fmla="*/ 1446276 w 2278284"/>
                  <a:gd name="connsiteY86" fmla="*/ 427673 h 441103"/>
                  <a:gd name="connsiteX87" fmla="*/ 1403318 w 2278284"/>
                  <a:gd name="connsiteY87" fmla="*/ 382525 h 441103"/>
                  <a:gd name="connsiteX88" fmla="*/ 1384173 w 2278284"/>
                  <a:gd name="connsiteY88" fmla="*/ 434341 h 441103"/>
                  <a:gd name="connsiteX89" fmla="*/ 1351883 w 2278284"/>
                  <a:gd name="connsiteY89" fmla="*/ 434341 h 441103"/>
                  <a:gd name="connsiteX90" fmla="*/ 487870 w 2278284"/>
                  <a:gd name="connsiteY90" fmla="*/ 6192 h 441103"/>
                  <a:gd name="connsiteX91" fmla="*/ 582929 w 2278284"/>
                  <a:gd name="connsiteY91" fmla="*/ 6192 h 441103"/>
                  <a:gd name="connsiteX92" fmla="*/ 726471 w 2278284"/>
                  <a:gd name="connsiteY92" fmla="*/ 434341 h 441103"/>
                  <a:gd name="connsiteX93" fmla="*/ 643985 w 2278284"/>
                  <a:gd name="connsiteY93" fmla="*/ 434341 h 441103"/>
                  <a:gd name="connsiteX94" fmla="*/ 609790 w 2278284"/>
                  <a:gd name="connsiteY94" fmla="*/ 332423 h 441103"/>
                  <a:gd name="connsiteX95" fmla="*/ 445103 w 2278284"/>
                  <a:gd name="connsiteY95" fmla="*/ 332423 h 441103"/>
                  <a:gd name="connsiteX96" fmla="*/ 411575 w 2278284"/>
                  <a:gd name="connsiteY96" fmla="*/ 434341 h 441103"/>
                  <a:gd name="connsiteX97" fmla="*/ 345757 w 2278284"/>
                  <a:gd name="connsiteY97" fmla="*/ 434341 h 441103"/>
                  <a:gd name="connsiteX98" fmla="*/ 174117 w 2278284"/>
                  <a:gd name="connsiteY98" fmla="*/ 0 h 441103"/>
                  <a:gd name="connsiteX99" fmla="*/ 280321 w 2278284"/>
                  <a:gd name="connsiteY99" fmla="*/ 38862 h 441103"/>
                  <a:gd name="connsiteX100" fmla="*/ 333470 w 2278284"/>
                  <a:gd name="connsiteY100" fmla="*/ 151162 h 441103"/>
                  <a:gd name="connsiteX101" fmla="*/ 261937 w 2278284"/>
                  <a:gd name="connsiteY101" fmla="*/ 158972 h 441103"/>
                  <a:gd name="connsiteX102" fmla="*/ 235553 w 2278284"/>
                  <a:gd name="connsiteY102" fmla="*/ 92202 h 441103"/>
                  <a:gd name="connsiteX103" fmla="*/ 209360 w 2278284"/>
                  <a:gd name="connsiteY103" fmla="*/ 70199 h 441103"/>
                  <a:gd name="connsiteX104" fmla="*/ 174688 w 2278284"/>
                  <a:gd name="connsiteY104" fmla="*/ 62008 h 441103"/>
                  <a:gd name="connsiteX105" fmla="*/ 109442 w 2278284"/>
                  <a:gd name="connsiteY105" fmla="*/ 98679 h 441103"/>
                  <a:gd name="connsiteX106" fmla="*/ 83439 w 2278284"/>
                  <a:gd name="connsiteY106" fmla="*/ 218123 h 441103"/>
                  <a:gd name="connsiteX107" fmla="*/ 107633 w 2278284"/>
                  <a:gd name="connsiteY107" fmla="*/ 334137 h 441103"/>
                  <a:gd name="connsiteX108" fmla="*/ 137255 w 2278284"/>
                  <a:gd name="connsiteY108" fmla="*/ 364903 h 441103"/>
                  <a:gd name="connsiteX109" fmla="*/ 177260 w 2278284"/>
                  <a:gd name="connsiteY109" fmla="*/ 376238 h 441103"/>
                  <a:gd name="connsiteX110" fmla="*/ 234220 w 2278284"/>
                  <a:gd name="connsiteY110" fmla="*/ 351187 h 441103"/>
                  <a:gd name="connsiteX111" fmla="*/ 261937 w 2278284"/>
                  <a:gd name="connsiteY111" fmla="*/ 285655 h 441103"/>
                  <a:gd name="connsiteX112" fmla="*/ 333470 w 2278284"/>
                  <a:gd name="connsiteY112" fmla="*/ 293465 h 441103"/>
                  <a:gd name="connsiteX113" fmla="*/ 316802 w 2278284"/>
                  <a:gd name="connsiteY113" fmla="*/ 354330 h 441103"/>
                  <a:gd name="connsiteX114" fmla="*/ 258604 w 2278284"/>
                  <a:gd name="connsiteY114" fmla="*/ 418814 h 441103"/>
                  <a:gd name="connsiteX115" fmla="*/ 171545 w 2278284"/>
                  <a:gd name="connsiteY115" fmla="*/ 440912 h 441103"/>
                  <a:gd name="connsiteX116" fmla="*/ 52102 w 2278284"/>
                  <a:gd name="connsiteY116" fmla="*/ 387953 h 441103"/>
                  <a:gd name="connsiteX117" fmla="*/ 0 w 2278284"/>
                  <a:gd name="connsiteY117" fmla="*/ 220123 h 441103"/>
                  <a:gd name="connsiteX118" fmla="*/ 54292 w 2278284"/>
                  <a:gd name="connsiteY118" fmla="*/ 51435 h 441103"/>
                  <a:gd name="connsiteX119" fmla="*/ 174117 w 2278284"/>
                  <a:gd name="connsiteY119" fmla="*/ 0 h 441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2278284" h="441103">
                    <a:moveTo>
                      <a:pt x="1491043" y="164593"/>
                    </a:moveTo>
                    <a:cubicBezTo>
                      <a:pt x="1469041" y="164593"/>
                      <a:pt x="1451896" y="173356"/>
                      <a:pt x="1439608" y="190977"/>
                    </a:cubicBezTo>
                    <a:cubicBezTo>
                      <a:pt x="1428750" y="206407"/>
                      <a:pt x="1423321" y="226791"/>
                      <a:pt x="1423321" y="252127"/>
                    </a:cubicBezTo>
                    <a:lnTo>
                      <a:pt x="1423321" y="299181"/>
                    </a:lnTo>
                    <a:cubicBezTo>
                      <a:pt x="1423321" y="319850"/>
                      <a:pt x="1426654" y="336519"/>
                      <a:pt x="1433322" y="349092"/>
                    </a:cubicBezTo>
                    <a:cubicBezTo>
                      <a:pt x="1445037" y="370999"/>
                      <a:pt x="1463421" y="382048"/>
                      <a:pt x="1488471" y="382048"/>
                    </a:cubicBezTo>
                    <a:cubicBezTo>
                      <a:pt x="1511046" y="382048"/>
                      <a:pt x="1528096" y="372523"/>
                      <a:pt x="1539621" y="353473"/>
                    </a:cubicBezTo>
                    <a:cubicBezTo>
                      <a:pt x="1545717" y="343472"/>
                      <a:pt x="1550003" y="332328"/>
                      <a:pt x="1552479" y="320231"/>
                    </a:cubicBezTo>
                    <a:cubicBezTo>
                      <a:pt x="1555051" y="308039"/>
                      <a:pt x="1556575" y="290513"/>
                      <a:pt x="1556956" y="267748"/>
                    </a:cubicBezTo>
                    <a:cubicBezTo>
                      <a:pt x="1555908" y="246412"/>
                      <a:pt x="1554099" y="230220"/>
                      <a:pt x="1551432" y="219171"/>
                    </a:cubicBezTo>
                    <a:cubicBezTo>
                      <a:pt x="1548860" y="208122"/>
                      <a:pt x="1544383" y="198026"/>
                      <a:pt x="1538097" y="189072"/>
                    </a:cubicBezTo>
                    <a:cubicBezTo>
                      <a:pt x="1527048" y="172784"/>
                      <a:pt x="1511331" y="164593"/>
                      <a:pt x="1491043" y="164593"/>
                    </a:cubicBezTo>
                    <a:close/>
                    <a:moveTo>
                      <a:pt x="1697926" y="117634"/>
                    </a:moveTo>
                    <a:lnTo>
                      <a:pt x="1770983" y="117634"/>
                    </a:lnTo>
                    <a:lnTo>
                      <a:pt x="1770983" y="324041"/>
                    </a:lnTo>
                    <a:cubicBezTo>
                      <a:pt x="1770983" y="339471"/>
                      <a:pt x="1773173" y="350997"/>
                      <a:pt x="1777555" y="358521"/>
                    </a:cubicBezTo>
                    <a:cubicBezTo>
                      <a:pt x="1781079" y="364998"/>
                      <a:pt x="1786413" y="370142"/>
                      <a:pt x="1793557" y="374047"/>
                    </a:cubicBezTo>
                    <a:cubicBezTo>
                      <a:pt x="1800701" y="377952"/>
                      <a:pt x="1808130" y="379857"/>
                      <a:pt x="1815845" y="379857"/>
                    </a:cubicBezTo>
                    <a:cubicBezTo>
                      <a:pt x="1832610" y="379857"/>
                      <a:pt x="1847945" y="372904"/>
                      <a:pt x="1861947" y="358807"/>
                    </a:cubicBezTo>
                    <a:cubicBezTo>
                      <a:pt x="1871186" y="349568"/>
                      <a:pt x="1877663" y="338423"/>
                      <a:pt x="1881377" y="325279"/>
                    </a:cubicBezTo>
                    <a:cubicBezTo>
                      <a:pt x="1885187" y="312134"/>
                      <a:pt x="1886997" y="293561"/>
                      <a:pt x="1886997" y="269748"/>
                    </a:cubicBezTo>
                    <a:lnTo>
                      <a:pt x="1886997" y="117634"/>
                    </a:lnTo>
                    <a:lnTo>
                      <a:pt x="1958530" y="117634"/>
                    </a:lnTo>
                    <a:lnTo>
                      <a:pt x="1958530" y="434340"/>
                    </a:lnTo>
                    <a:lnTo>
                      <a:pt x="1958435" y="434340"/>
                    </a:lnTo>
                    <a:lnTo>
                      <a:pt x="1891664" y="434340"/>
                    </a:lnTo>
                    <a:lnTo>
                      <a:pt x="1891664" y="365951"/>
                    </a:lnTo>
                    <a:cubicBezTo>
                      <a:pt x="1886902" y="379095"/>
                      <a:pt x="1882139" y="389382"/>
                      <a:pt x="1877568" y="396717"/>
                    </a:cubicBezTo>
                    <a:cubicBezTo>
                      <a:pt x="1872995" y="404051"/>
                      <a:pt x="1866518" y="411004"/>
                      <a:pt x="1858136" y="417767"/>
                    </a:cubicBezTo>
                    <a:cubicBezTo>
                      <a:pt x="1839563" y="433197"/>
                      <a:pt x="1817274" y="441008"/>
                      <a:pt x="1791366" y="441008"/>
                    </a:cubicBezTo>
                    <a:cubicBezTo>
                      <a:pt x="1757457" y="441008"/>
                      <a:pt x="1731740" y="428149"/>
                      <a:pt x="1714214" y="402431"/>
                    </a:cubicBezTo>
                    <a:cubicBezTo>
                      <a:pt x="1703355" y="386525"/>
                      <a:pt x="1697926" y="365570"/>
                      <a:pt x="1697926" y="339376"/>
                    </a:cubicBezTo>
                    <a:close/>
                    <a:moveTo>
                      <a:pt x="2141029" y="111157"/>
                    </a:moveTo>
                    <a:cubicBezTo>
                      <a:pt x="2173414" y="111157"/>
                      <a:pt x="2199989" y="117444"/>
                      <a:pt x="2220563" y="130017"/>
                    </a:cubicBezTo>
                    <a:cubicBezTo>
                      <a:pt x="2241137" y="142590"/>
                      <a:pt x="2255138" y="160878"/>
                      <a:pt x="2262473" y="184881"/>
                    </a:cubicBezTo>
                    <a:lnTo>
                      <a:pt x="2198846" y="197739"/>
                    </a:lnTo>
                    <a:cubicBezTo>
                      <a:pt x="2195703" y="187928"/>
                      <a:pt x="2191512" y="180690"/>
                      <a:pt x="2186273" y="176118"/>
                    </a:cubicBezTo>
                    <a:cubicBezTo>
                      <a:pt x="2175986" y="166688"/>
                      <a:pt x="2160841" y="162020"/>
                      <a:pt x="2140839" y="162020"/>
                    </a:cubicBezTo>
                    <a:cubicBezTo>
                      <a:pt x="2123884" y="162020"/>
                      <a:pt x="2110263" y="165069"/>
                      <a:pt x="2100072" y="171260"/>
                    </a:cubicBezTo>
                    <a:cubicBezTo>
                      <a:pt x="2089785" y="177451"/>
                      <a:pt x="2084736" y="185643"/>
                      <a:pt x="2084736" y="195834"/>
                    </a:cubicBezTo>
                    <a:cubicBezTo>
                      <a:pt x="2084736" y="205264"/>
                      <a:pt x="2088356" y="212789"/>
                      <a:pt x="2095595" y="218599"/>
                    </a:cubicBezTo>
                    <a:cubicBezTo>
                      <a:pt x="2102834" y="224314"/>
                      <a:pt x="2114549" y="228886"/>
                      <a:pt x="2130837" y="232220"/>
                    </a:cubicBezTo>
                    <a:lnTo>
                      <a:pt x="2198941" y="246031"/>
                    </a:lnTo>
                    <a:cubicBezTo>
                      <a:pt x="2251805" y="256890"/>
                      <a:pt x="2278284" y="287655"/>
                      <a:pt x="2278284" y="338233"/>
                    </a:cubicBezTo>
                    <a:cubicBezTo>
                      <a:pt x="2278284" y="364332"/>
                      <a:pt x="2270379" y="385382"/>
                      <a:pt x="2254472" y="401289"/>
                    </a:cubicBezTo>
                    <a:cubicBezTo>
                      <a:pt x="2228087" y="427863"/>
                      <a:pt x="2190178" y="441103"/>
                      <a:pt x="2140648" y="441103"/>
                    </a:cubicBezTo>
                    <a:cubicBezTo>
                      <a:pt x="2099214" y="441103"/>
                      <a:pt x="2065305" y="431197"/>
                      <a:pt x="2038731" y="411290"/>
                    </a:cubicBezTo>
                    <a:cubicBezTo>
                      <a:pt x="2023491" y="400050"/>
                      <a:pt x="2012632" y="383477"/>
                      <a:pt x="2005774" y="361569"/>
                    </a:cubicBezTo>
                    <a:lnTo>
                      <a:pt x="2072925" y="348711"/>
                    </a:lnTo>
                    <a:cubicBezTo>
                      <a:pt x="2079402" y="362903"/>
                      <a:pt x="2087880" y="372904"/>
                      <a:pt x="2098357" y="378619"/>
                    </a:cubicBezTo>
                    <a:cubicBezTo>
                      <a:pt x="2108835" y="384334"/>
                      <a:pt x="2123694" y="387287"/>
                      <a:pt x="2142934" y="387287"/>
                    </a:cubicBezTo>
                    <a:cubicBezTo>
                      <a:pt x="2166747" y="387287"/>
                      <a:pt x="2183701" y="383001"/>
                      <a:pt x="2193702" y="374428"/>
                    </a:cubicBezTo>
                    <a:cubicBezTo>
                      <a:pt x="2202465" y="367094"/>
                      <a:pt x="2206847" y="358426"/>
                      <a:pt x="2206847" y="348425"/>
                    </a:cubicBezTo>
                    <a:cubicBezTo>
                      <a:pt x="2206847" y="340710"/>
                      <a:pt x="2203703" y="333947"/>
                      <a:pt x="2197417" y="328232"/>
                    </a:cubicBezTo>
                    <a:cubicBezTo>
                      <a:pt x="2191131" y="322517"/>
                      <a:pt x="2182749" y="318516"/>
                      <a:pt x="2172366" y="316516"/>
                    </a:cubicBezTo>
                    <a:lnTo>
                      <a:pt x="2114645" y="305562"/>
                    </a:lnTo>
                    <a:cubicBezTo>
                      <a:pt x="2091023" y="301181"/>
                      <a:pt x="2071973" y="294609"/>
                      <a:pt x="2057590" y="285845"/>
                    </a:cubicBezTo>
                    <a:cubicBezTo>
                      <a:pt x="2031682" y="270129"/>
                      <a:pt x="2018728" y="245555"/>
                      <a:pt x="2018728" y="212122"/>
                    </a:cubicBezTo>
                    <a:cubicBezTo>
                      <a:pt x="2018728" y="186214"/>
                      <a:pt x="2027110" y="164021"/>
                      <a:pt x="2043779" y="145638"/>
                    </a:cubicBezTo>
                    <a:cubicBezTo>
                      <a:pt x="2065115" y="122682"/>
                      <a:pt x="2097500" y="111157"/>
                      <a:pt x="2141029" y="111157"/>
                    </a:cubicBezTo>
                    <a:close/>
                    <a:moveTo>
                      <a:pt x="526732" y="79630"/>
                    </a:moveTo>
                    <a:lnTo>
                      <a:pt x="464248" y="270606"/>
                    </a:lnTo>
                    <a:lnTo>
                      <a:pt x="589121" y="270606"/>
                    </a:lnTo>
                    <a:close/>
                    <a:moveTo>
                      <a:pt x="777906" y="6287"/>
                    </a:moveTo>
                    <a:lnTo>
                      <a:pt x="863250" y="6287"/>
                    </a:lnTo>
                    <a:lnTo>
                      <a:pt x="1013173" y="258414"/>
                    </a:lnTo>
                    <a:cubicBezTo>
                      <a:pt x="1014412" y="260509"/>
                      <a:pt x="1023556" y="277559"/>
                      <a:pt x="1040415" y="309563"/>
                    </a:cubicBezTo>
                    <a:lnTo>
                      <a:pt x="1040415" y="6287"/>
                    </a:lnTo>
                    <a:lnTo>
                      <a:pt x="1101280" y="6287"/>
                    </a:lnTo>
                    <a:lnTo>
                      <a:pt x="1101280" y="434341"/>
                    </a:lnTo>
                    <a:lnTo>
                      <a:pt x="1030700" y="434341"/>
                    </a:lnTo>
                    <a:lnTo>
                      <a:pt x="863250" y="160878"/>
                    </a:lnTo>
                    <a:lnTo>
                      <a:pt x="840009" y="114491"/>
                    </a:lnTo>
                    <a:lnTo>
                      <a:pt x="840009" y="434436"/>
                    </a:lnTo>
                    <a:lnTo>
                      <a:pt x="777906" y="434436"/>
                    </a:lnTo>
                    <a:close/>
                    <a:moveTo>
                      <a:pt x="1351883" y="6192"/>
                    </a:moveTo>
                    <a:lnTo>
                      <a:pt x="1423416" y="6192"/>
                    </a:lnTo>
                    <a:lnTo>
                      <a:pt x="1423416" y="160783"/>
                    </a:lnTo>
                    <a:cubicBezTo>
                      <a:pt x="1433703" y="143828"/>
                      <a:pt x="1442751" y="131636"/>
                      <a:pt x="1450657" y="124111"/>
                    </a:cubicBezTo>
                    <a:cubicBezTo>
                      <a:pt x="1466088" y="109919"/>
                      <a:pt x="1486376" y="102775"/>
                      <a:pt x="1511522" y="102775"/>
                    </a:cubicBezTo>
                    <a:cubicBezTo>
                      <a:pt x="1530762" y="102775"/>
                      <a:pt x="1548670" y="107633"/>
                      <a:pt x="1565148" y="117349"/>
                    </a:cubicBezTo>
                    <a:cubicBezTo>
                      <a:pt x="1581626" y="127064"/>
                      <a:pt x="1595342" y="140780"/>
                      <a:pt x="1606200" y="158592"/>
                    </a:cubicBezTo>
                    <a:cubicBezTo>
                      <a:pt x="1623536" y="186786"/>
                      <a:pt x="1632204" y="223838"/>
                      <a:pt x="1632204" y="269653"/>
                    </a:cubicBezTo>
                    <a:cubicBezTo>
                      <a:pt x="1632204" y="319660"/>
                      <a:pt x="1620012" y="361093"/>
                      <a:pt x="1595533" y="394145"/>
                    </a:cubicBezTo>
                    <a:cubicBezTo>
                      <a:pt x="1583436" y="410242"/>
                      <a:pt x="1569910" y="422053"/>
                      <a:pt x="1554956" y="429388"/>
                    </a:cubicBezTo>
                    <a:cubicBezTo>
                      <a:pt x="1540002" y="436817"/>
                      <a:pt x="1522000" y="440532"/>
                      <a:pt x="1500854" y="440532"/>
                    </a:cubicBezTo>
                    <a:cubicBezTo>
                      <a:pt x="1478946" y="440532"/>
                      <a:pt x="1460754" y="436246"/>
                      <a:pt x="1446276" y="427673"/>
                    </a:cubicBezTo>
                    <a:cubicBezTo>
                      <a:pt x="1431798" y="419101"/>
                      <a:pt x="1417510" y="404051"/>
                      <a:pt x="1403318" y="382525"/>
                    </a:cubicBezTo>
                    <a:lnTo>
                      <a:pt x="1384173" y="434341"/>
                    </a:lnTo>
                    <a:lnTo>
                      <a:pt x="1351883" y="434341"/>
                    </a:lnTo>
                    <a:close/>
                    <a:moveTo>
                      <a:pt x="487870" y="6192"/>
                    </a:moveTo>
                    <a:lnTo>
                      <a:pt x="582929" y="6192"/>
                    </a:lnTo>
                    <a:lnTo>
                      <a:pt x="726471" y="434341"/>
                    </a:lnTo>
                    <a:lnTo>
                      <a:pt x="643985" y="434341"/>
                    </a:lnTo>
                    <a:lnTo>
                      <a:pt x="609790" y="332423"/>
                    </a:lnTo>
                    <a:lnTo>
                      <a:pt x="445103" y="332423"/>
                    </a:lnTo>
                    <a:lnTo>
                      <a:pt x="411575" y="434341"/>
                    </a:lnTo>
                    <a:lnTo>
                      <a:pt x="345757" y="434341"/>
                    </a:lnTo>
                    <a:close/>
                    <a:moveTo>
                      <a:pt x="174117" y="0"/>
                    </a:moveTo>
                    <a:cubicBezTo>
                      <a:pt x="217646" y="0"/>
                      <a:pt x="252984" y="12954"/>
                      <a:pt x="280321" y="38862"/>
                    </a:cubicBezTo>
                    <a:cubicBezTo>
                      <a:pt x="307562" y="64770"/>
                      <a:pt x="325374" y="102203"/>
                      <a:pt x="333470" y="151162"/>
                    </a:cubicBezTo>
                    <a:lnTo>
                      <a:pt x="261937" y="158972"/>
                    </a:lnTo>
                    <a:cubicBezTo>
                      <a:pt x="254794" y="128873"/>
                      <a:pt x="246031" y="106585"/>
                      <a:pt x="235553" y="92202"/>
                    </a:cubicBezTo>
                    <a:cubicBezTo>
                      <a:pt x="229076" y="82963"/>
                      <a:pt x="220313" y="75724"/>
                      <a:pt x="209360" y="70199"/>
                    </a:cubicBezTo>
                    <a:cubicBezTo>
                      <a:pt x="198406" y="64770"/>
                      <a:pt x="186785" y="62008"/>
                      <a:pt x="174688" y="62008"/>
                    </a:cubicBezTo>
                    <a:cubicBezTo>
                      <a:pt x="146018" y="62008"/>
                      <a:pt x="124301" y="74200"/>
                      <a:pt x="109442" y="98679"/>
                    </a:cubicBezTo>
                    <a:cubicBezTo>
                      <a:pt x="92107" y="127540"/>
                      <a:pt x="83439" y="167354"/>
                      <a:pt x="83439" y="218123"/>
                    </a:cubicBezTo>
                    <a:cubicBezTo>
                      <a:pt x="83439" y="266891"/>
                      <a:pt x="91440" y="305562"/>
                      <a:pt x="107633" y="334137"/>
                    </a:cubicBezTo>
                    <a:cubicBezTo>
                      <a:pt x="114967" y="347091"/>
                      <a:pt x="124873" y="357378"/>
                      <a:pt x="137255" y="364903"/>
                    </a:cubicBezTo>
                    <a:cubicBezTo>
                      <a:pt x="149733" y="372428"/>
                      <a:pt x="163068" y="376238"/>
                      <a:pt x="177260" y="376238"/>
                    </a:cubicBezTo>
                    <a:cubicBezTo>
                      <a:pt x="199644" y="376238"/>
                      <a:pt x="218599" y="367855"/>
                      <a:pt x="234220" y="351187"/>
                    </a:cubicBezTo>
                    <a:cubicBezTo>
                      <a:pt x="249746" y="334423"/>
                      <a:pt x="259080" y="312611"/>
                      <a:pt x="261937" y="285655"/>
                    </a:cubicBezTo>
                    <a:lnTo>
                      <a:pt x="333470" y="293465"/>
                    </a:lnTo>
                    <a:cubicBezTo>
                      <a:pt x="329660" y="319183"/>
                      <a:pt x="324136" y="339471"/>
                      <a:pt x="316802" y="354330"/>
                    </a:cubicBezTo>
                    <a:cubicBezTo>
                      <a:pt x="302800" y="382524"/>
                      <a:pt x="283369" y="404050"/>
                      <a:pt x="258604" y="418814"/>
                    </a:cubicBezTo>
                    <a:cubicBezTo>
                      <a:pt x="233839" y="433578"/>
                      <a:pt x="204787" y="440912"/>
                      <a:pt x="171545" y="440912"/>
                    </a:cubicBezTo>
                    <a:cubicBezTo>
                      <a:pt x="120110" y="440912"/>
                      <a:pt x="80296" y="423291"/>
                      <a:pt x="52102" y="387953"/>
                    </a:cubicBezTo>
                    <a:cubicBezTo>
                      <a:pt x="17431" y="344424"/>
                      <a:pt x="0" y="288512"/>
                      <a:pt x="0" y="220123"/>
                    </a:cubicBezTo>
                    <a:cubicBezTo>
                      <a:pt x="0" y="149638"/>
                      <a:pt x="18097" y="93440"/>
                      <a:pt x="54292" y="51435"/>
                    </a:cubicBezTo>
                    <a:cubicBezTo>
                      <a:pt x="83725" y="17145"/>
                      <a:pt x="123730" y="0"/>
                      <a:pt x="1741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>
                <a:defPPr>
                  <a:defRPr lang="de-DE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  <p:grpSp>
          <p:nvGrpSpPr>
            <p:cNvPr id="22" name="Gruppieren 17">
              <a:extLst>
                <a:ext uri="{FF2B5EF4-FFF2-40B4-BE49-F238E27FC236}">
                  <a16:creationId xmlns:a16="http://schemas.microsoft.com/office/drawing/2014/main" id="{FD598CD3-E647-ACE0-99CC-6541D10FB400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11394644" y="5412076"/>
              <a:ext cx="349089" cy="144000"/>
              <a:chOff x="5926242" y="5131852"/>
              <a:chExt cx="2286000" cy="942975"/>
            </a:xfrm>
          </p:grpSpPr>
          <p:sp>
            <p:nvSpPr>
              <p:cNvPr id="24" name="Freihandform: Form 18">
                <a:extLst>
                  <a:ext uri="{FF2B5EF4-FFF2-40B4-BE49-F238E27FC236}">
                    <a16:creationId xmlns:a16="http://schemas.microsoft.com/office/drawing/2014/main" id="{756736AC-E7C9-D47E-627A-3C91FB267D8A}"/>
                  </a:ext>
                </a:extLst>
              </p:cNvPr>
              <p:cNvSpPr/>
              <p:nvPr/>
            </p:nvSpPr>
            <p:spPr bwMode="gray">
              <a:xfrm>
                <a:off x="7688367" y="5185000"/>
                <a:ext cx="523875" cy="831818"/>
              </a:xfrm>
              <a:custGeom>
                <a:avLst/>
                <a:gdLst>
                  <a:gd name="connsiteX0" fmla="*/ 0 w 523875"/>
                  <a:gd name="connsiteY0" fmla="*/ 0 h 831818"/>
                  <a:gd name="connsiteX1" fmla="*/ 415862 w 523875"/>
                  <a:gd name="connsiteY1" fmla="*/ 0 h 831818"/>
                  <a:gd name="connsiteX2" fmla="*/ 523875 w 523875"/>
                  <a:gd name="connsiteY2" fmla="*/ 107918 h 831818"/>
                  <a:gd name="connsiteX3" fmla="*/ 523875 w 523875"/>
                  <a:gd name="connsiteY3" fmla="*/ 723805 h 831818"/>
                  <a:gd name="connsiteX4" fmla="*/ 415862 w 523875"/>
                  <a:gd name="connsiteY4" fmla="*/ 831818 h 831818"/>
                  <a:gd name="connsiteX5" fmla="*/ 0 w 523875"/>
                  <a:gd name="connsiteY5" fmla="*/ 831818 h 831818"/>
                  <a:gd name="connsiteX6" fmla="*/ 0 w 523875"/>
                  <a:gd name="connsiteY6" fmla="*/ 754951 h 831818"/>
                  <a:gd name="connsiteX7" fmla="*/ 417481 w 523875"/>
                  <a:gd name="connsiteY7" fmla="*/ 754951 h 831818"/>
                  <a:gd name="connsiteX8" fmla="*/ 444437 w 523875"/>
                  <a:gd name="connsiteY8" fmla="*/ 727996 h 831818"/>
                  <a:gd name="connsiteX9" fmla="*/ 444437 w 523875"/>
                  <a:gd name="connsiteY9" fmla="*/ 679418 h 831818"/>
                  <a:gd name="connsiteX10" fmla="*/ 142875 w 523875"/>
                  <a:gd name="connsiteY10" fmla="*/ 679418 h 831818"/>
                  <a:gd name="connsiteX11" fmla="*/ 142875 w 523875"/>
                  <a:gd name="connsiteY11" fmla="*/ 609600 h 831818"/>
                  <a:gd name="connsiteX12" fmla="*/ 444437 w 523875"/>
                  <a:gd name="connsiteY12" fmla="*/ 609600 h 831818"/>
                  <a:gd name="connsiteX13" fmla="*/ 444437 w 523875"/>
                  <a:gd name="connsiteY13" fmla="*/ 530257 h 831818"/>
                  <a:gd name="connsiteX14" fmla="*/ 142875 w 523875"/>
                  <a:gd name="connsiteY14" fmla="*/ 530257 h 831818"/>
                  <a:gd name="connsiteX15" fmla="*/ 142875 w 523875"/>
                  <a:gd name="connsiteY15" fmla="*/ 460439 h 831818"/>
                  <a:gd name="connsiteX16" fmla="*/ 444437 w 523875"/>
                  <a:gd name="connsiteY16" fmla="*/ 460439 h 831818"/>
                  <a:gd name="connsiteX17" fmla="*/ 444437 w 523875"/>
                  <a:gd name="connsiteY17" fmla="*/ 377857 h 831818"/>
                  <a:gd name="connsiteX18" fmla="*/ 142875 w 523875"/>
                  <a:gd name="connsiteY18" fmla="*/ 377857 h 831818"/>
                  <a:gd name="connsiteX19" fmla="*/ 142875 w 523875"/>
                  <a:gd name="connsiteY19" fmla="*/ 308039 h 831818"/>
                  <a:gd name="connsiteX20" fmla="*/ 444437 w 523875"/>
                  <a:gd name="connsiteY20" fmla="*/ 308039 h 831818"/>
                  <a:gd name="connsiteX21" fmla="*/ 444437 w 523875"/>
                  <a:gd name="connsiteY21" fmla="*/ 225457 h 831818"/>
                  <a:gd name="connsiteX22" fmla="*/ 142875 w 523875"/>
                  <a:gd name="connsiteY22" fmla="*/ 225457 h 831818"/>
                  <a:gd name="connsiteX23" fmla="*/ 142875 w 523875"/>
                  <a:gd name="connsiteY23" fmla="*/ 155639 h 831818"/>
                  <a:gd name="connsiteX24" fmla="*/ 444437 w 523875"/>
                  <a:gd name="connsiteY24" fmla="*/ 155639 h 831818"/>
                  <a:gd name="connsiteX25" fmla="*/ 444437 w 523875"/>
                  <a:gd name="connsiteY25" fmla="*/ 103823 h 831818"/>
                  <a:gd name="connsiteX26" fmla="*/ 417481 w 523875"/>
                  <a:gd name="connsiteY26" fmla="*/ 76867 h 831818"/>
                  <a:gd name="connsiteX27" fmla="*/ 0 w 523875"/>
                  <a:gd name="connsiteY27" fmla="*/ 76867 h 831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23875" h="831818">
                    <a:moveTo>
                      <a:pt x="0" y="0"/>
                    </a:moveTo>
                    <a:lnTo>
                      <a:pt x="415862" y="0"/>
                    </a:lnTo>
                    <a:cubicBezTo>
                      <a:pt x="475488" y="0"/>
                      <a:pt x="523875" y="48387"/>
                      <a:pt x="523875" y="107918"/>
                    </a:cubicBezTo>
                    <a:lnTo>
                      <a:pt x="523875" y="723805"/>
                    </a:lnTo>
                    <a:cubicBezTo>
                      <a:pt x="523875" y="783431"/>
                      <a:pt x="475488" y="831818"/>
                      <a:pt x="415862" y="831818"/>
                    </a:cubicBezTo>
                    <a:lnTo>
                      <a:pt x="0" y="831818"/>
                    </a:lnTo>
                    <a:lnTo>
                      <a:pt x="0" y="754951"/>
                    </a:lnTo>
                    <a:lnTo>
                      <a:pt x="417481" y="754951"/>
                    </a:lnTo>
                    <a:cubicBezTo>
                      <a:pt x="432340" y="754951"/>
                      <a:pt x="444437" y="742950"/>
                      <a:pt x="444437" y="727996"/>
                    </a:cubicBezTo>
                    <a:lnTo>
                      <a:pt x="444437" y="679418"/>
                    </a:lnTo>
                    <a:lnTo>
                      <a:pt x="142875" y="679418"/>
                    </a:lnTo>
                    <a:lnTo>
                      <a:pt x="142875" y="609600"/>
                    </a:lnTo>
                    <a:lnTo>
                      <a:pt x="444437" y="609600"/>
                    </a:lnTo>
                    <a:lnTo>
                      <a:pt x="444437" y="530257"/>
                    </a:lnTo>
                    <a:lnTo>
                      <a:pt x="142875" y="530257"/>
                    </a:lnTo>
                    <a:lnTo>
                      <a:pt x="142875" y="460439"/>
                    </a:lnTo>
                    <a:lnTo>
                      <a:pt x="444437" y="460439"/>
                    </a:lnTo>
                    <a:lnTo>
                      <a:pt x="444437" y="377857"/>
                    </a:lnTo>
                    <a:lnTo>
                      <a:pt x="142875" y="377857"/>
                    </a:lnTo>
                    <a:lnTo>
                      <a:pt x="142875" y="308039"/>
                    </a:lnTo>
                    <a:lnTo>
                      <a:pt x="444437" y="308039"/>
                    </a:lnTo>
                    <a:lnTo>
                      <a:pt x="444437" y="225457"/>
                    </a:lnTo>
                    <a:lnTo>
                      <a:pt x="142875" y="225457"/>
                    </a:lnTo>
                    <a:lnTo>
                      <a:pt x="142875" y="155639"/>
                    </a:lnTo>
                    <a:lnTo>
                      <a:pt x="444437" y="155639"/>
                    </a:lnTo>
                    <a:lnTo>
                      <a:pt x="444437" y="103823"/>
                    </a:lnTo>
                    <a:cubicBezTo>
                      <a:pt x="444437" y="88963"/>
                      <a:pt x="432435" y="76867"/>
                      <a:pt x="417481" y="76867"/>
                    </a:cubicBezTo>
                    <a:lnTo>
                      <a:pt x="0" y="76867"/>
                    </a:lnTo>
                    <a:close/>
                  </a:path>
                </a:pathLst>
              </a:custGeom>
              <a:solidFill>
                <a:srgbClr val="007C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>
                <a:defPPr>
                  <a:defRPr lang="de-DE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25" name="Freihandform: Form 19">
                <a:extLst>
                  <a:ext uri="{FF2B5EF4-FFF2-40B4-BE49-F238E27FC236}">
                    <a16:creationId xmlns:a16="http://schemas.microsoft.com/office/drawing/2014/main" id="{FF8EDD5F-C6C7-7EFF-4342-CC66963EFD5D}"/>
                  </a:ext>
                </a:extLst>
              </p:cNvPr>
              <p:cNvSpPr/>
              <p:nvPr/>
            </p:nvSpPr>
            <p:spPr bwMode="gray">
              <a:xfrm>
                <a:off x="5926242" y="5131852"/>
                <a:ext cx="1676400" cy="942975"/>
              </a:xfrm>
              <a:custGeom>
                <a:avLst/>
                <a:gdLst>
                  <a:gd name="connsiteX0" fmla="*/ 1217581 w 1676400"/>
                  <a:gd name="connsiteY0" fmla="*/ 442913 h 942975"/>
                  <a:gd name="connsiteX1" fmla="*/ 1217581 w 1676400"/>
                  <a:gd name="connsiteY1" fmla="*/ 414338 h 942975"/>
                  <a:gd name="connsiteX2" fmla="*/ 1289018 w 1676400"/>
                  <a:gd name="connsiteY2" fmla="*/ 342900 h 942975"/>
                  <a:gd name="connsiteX3" fmla="*/ 1684306 w 1676400"/>
                  <a:gd name="connsiteY3" fmla="*/ 280988 h 942975"/>
                  <a:gd name="connsiteX4" fmla="*/ 1684306 w 1676400"/>
                  <a:gd name="connsiteY4" fmla="*/ 66675 h 942975"/>
                  <a:gd name="connsiteX5" fmla="*/ 1617631 w 1676400"/>
                  <a:gd name="connsiteY5" fmla="*/ 0 h 942975"/>
                  <a:gd name="connsiteX6" fmla="*/ 869918 w 1676400"/>
                  <a:gd name="connsiteY6" fmla="*/ 0 h 942975"/>
                  <a:gd name="connsiteX7" fmla="*/ 736568 w 1676400"/>
                  <a:gd name="connsiteY7" fmla="*/ 38100 h 942975"/>
                  <a:gd name="connsiteX8" fmla="*/ 546068 w 1676400"/>
                  <a:gd name="connsiteY8" fmla="*/ 171450 h 942975"/>
                  <a:gd name="connsiteX9" fmla="*/ 388906 w 1676400"/>
                  <a:gd name="connsiteY9" fmla="*/ 219075 h 942975"/>
                  <a:gd name="connsiteX10" fmla="*/ 326993 w 1676400"/>
                  <a:gd name="connsiteY10" fmla="*/ 242888 h 942975"/>
                  <a:gd name="connsiteX11" fmla="*/ 326993 w 1676400"/>
                  <a:gd name="connsiteY11" fmla="*/ 285750 h 942975"/>
                  <a:gd name="connsiteX12" fmla="*/ 0 w 1676400"/>
                  <a:gd name="connsiteY12" fmla="*/ 285750 h 942975"/>
                  <a:gd name="connsiteX13" fmla="*/ 0 w 1676400"/>
                  <a:gd name="connsiteY13" fmla="*/ 414338 h 942975"/>
                  <a:gd name="connsiteX14" fmla="*/ 0 w 1676400"/>
                  <a:gd name="connsiteY14" fmla="*/ 533400 h 942975"/>
                  <a:gd name="connsiteX15" fmla="*/ 0 w 1676400"/>
                  <a:gd name="connsiteY15" fmla="*/ 661988 h 942975"/>
                  <a:gd name="connsiteX16" fmla="*/ 326993 w 1676400"/>
                  <a:gd name="connsiteY16" fmla="*/ 661988 h 942975"/>
                  <a:gd name="connsiteX17" fmla="*/ 326993 w 1676400"/>
                  <a:gd name="connsiteY17" fmla="*/ 704850 h 942975"/>
                  <a:gd name="connsiteX18" fmla="*/ 388906 w 1676400"/>
                  <a:gd name="connsiteY18" fmla="*/ 728663 h 942975"/>
                  <a:gd name="connsiteX19" fmla="*/ 546068 w 1676400"/>
                  <a:gd name="connsiteY19" fmla="*/ 776288 h 942975"/>
                  <a:gd name="connsiteX20" fmla="*/ 736568 w 1676400"/>
                  <a:gd name="connsiteY20" fmla="*/ 909638 h 942975"/>
                  <a:gd name="connsiteX21" fmla="*/ 869918 w 1676400"/>
                  <a:gd name="connsiteY21" fmla="*/ 947738 h 942975"/>
                  <a:gd name="connsiteX22" fmla="*/ 1617631 w 1676400"/>
                  <a:gd name="connsiteY22" fmla="*/ 947738 h 942975"/>
                  <a:gd name="connsiteX23" fmla="*/ 1684306 w 1676400"/>
                  <a:gd name="connsiteY23" fmla="*/ 881063 h 942975"/>
                  <a:gd name="connsiteX24" fmla="*/ 1684306 w 1676400"/>
                  <a:gd name="connsiteY24" fmla="*/ 666750 h 942975"/>
                  <a:gd name="connsiteX25" fmla="*/ 1289018 w 1676400"/>
                  <a:gd name="connsiteY25" fmla="*/ 604838 h 942975"/>
                  <a:gd name="connsiteX26" fmla="*/ 1217581 w 1676400"/>
                  <a:gd name="connsiteY26" fmla="*/ 533400 h 942975"/>
                  <a:gd name="connsiteX27" fmla="*/ 1217581 w 1676400"/>
                  <a:gd name="connsiteY27" fmla="*/ 504825 h 942975"/>
                  <a:gd name="connsiteX28" fmla="*/ 1217581 w 1676400"/>
                  <a:gd name="connsiteY28" fmla="*/ 442913 h 942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76400" h="942975">
                    <a:moveTo>
                      <a:pt x="1217581" y="442913"/>
                    </a:moveTo>
                    <a:cubicBezTo>
                      <a:pt x="1217581" y="433197"/>
                      <a:pt x="1217581" y="423386"/>
                      <a:pt x="1217581" y="414338"/>
                    </a:cubicBezTo>
                    <a:cubicBezTo>
                      <a:pt x="1217581" y="376238"/>
                      <a:pt x="1250918" y="352425"/>
                      <a:pt x="1289018" y="342900"/>
                    </a:cubicBezTo>
                    <a:cubicBezTo>
                      <a:pt x="1327118" y="333375"/>
                      <a:pt x="1684306" y="280988"/>
                      <a:pt x="1684306" y="280988"/>
                    </a:cubicBezTo>
                    <a:cubicBezTo>
                      <a:pt x="1684306" y="280988"/>
                      <a:pt x="1684306" y="109538"/>
                      <a:pt x="1684306" y="66675"/>
                    </a:cubicBezTo>
                    <a:cubicBezTo>
                      <a:pt x="1684306" y="23813"/>
                      <a:pt x="1655731" y="0"/>
                      <a:pt x="1617631" y="0"/>
                    </a:cubicBezTo>
                    <a:cubicBezTo>
                      <a:pt x="1579531" y="0"/>
                      <a:pt x="912781" y="0"/>
                      <a:pt x="869918" y="0"/>
                    </a:cubicBezTo>
                    <a:cubicBezTo>
                      <a:pt x="827056" y="0"/>
                      <a:pt x="774668" y="9525"/>
                      <a:pt x="736568" y="38100"/>
                    </a:cubicBezTo>
                    <a:cubicBezTo>
                      <a:pt x="698468" y="66675"/>
                      <a:pt x="598456" y="133350"/>
                      <a:pt x="546068" y="171450"/>
                    </a:cubicBezTo>
                    <a:cubicBezTo>
                      <a:pt x="493681" y="209550"/>
                      <a:pt x="422243" y="219075"/>
                      <a:pt x="388906" y="219075"/>
                    </a:cubicBezTo>
                    <a:cubicBezTo>
                      <a:pt x="355568" y="219075"/>
                      <a:pt x="326993" y="219075"/>
                      <a:pt x="326993" y="242888"/>
                    </a:cubicBezTo>
                    <a:cubicBezTo>
                      <a:pt x="326993" y="266700"/>
                      <a:pt x="326993" y="285750"/>
                      <a:pt x="326993" y="285750"/>
                    </a:cubicBezTo>
                    <a:lnTo>
                      <a:pt x="0" y="285750"/>
                    </a:lnTo>
                    <a:lnTo>
                      <a:pt x="0" y="414338"/>
                    </a:lnTo>
                    <a:lnTo>
                      <a:pt x="0" y="533400"/>
                    </a:lnTo>
                    <a:lnTo>
                      <a:pt x="0" y="661988"/>
                    </a:lnTo>
                    <a:lnTo>
                      <a:pt x="326993" y="661988"/>
                    </a:lnTo>
                    <a:cubicBezTo>
                      <a:pt x="326993" y="661988"/>
                      <a:pt x="326993" y="681038"/>
                      <a:pt x="326993" y="704850"/>
                    </a:cubicBezTo>
                    <a:cubicBezTo>
                      <a:pt x="326993" y="728663"/>
                      <a:pt x="355568" y="728663"/>
                      <a:pt x="388906" y="728663"/>
                    </a:cubicBezTo>
                    <a:cubicBezTo>
                      <a:pt x="422243" y="728663"/>
                      <a:pt x="493681" y="738188"/>
                      <a:pt x="546068" y="776288"/>
                    </a:cubicBezTo>
                    <a:cubicBezTo>
                      <a:pt x="598456" y="814388"/>
                      <a:pt x="698468" y="881063"/>
                      <a:pt x="736568" y="909638"/>
                    </a:cubicBezTo>
                    <a:cubicBezTo>
                      <a:pt x="774668" y="938213"/>
                      <a:pt x="827056" y="947738"/>
                      <a:pt x="869918" y="947738"/>
                    </a:cubicBezTo>
                    <a:cubicBezTo>
                      <a:pt x="912781" y="947738"/>
                      <a:pt x="1579531" y="947738"/>
                      <a:pt x="1617631" y="947738"/>
                    </a:cubicBezTo>
                    <a:cubicBezTo>
                      <a:pt x="1655731" y="947738"/>
                      <a:pt x="1684306" y="923925"/>
                      <a:pt x="1684306" y="881063"/>
                    </a:cubicBezTo>
                    <a:cubicBezTo>
                      <a:pt x="1684306" y="838200"/>
                      <a:pt x="1684306" y="666750"/>
                      <a:pt x="1684306" y="666750"/>
                    </a:cubicBezTo>
                    <a:cubicBezTo>
                      <a:pt x="1684306" y="666750"/>
                      <a:pt x="1327118" y="614363"/>
                      <a:pt x="1289018" y="604838"/>
                    </a:cubicBezTo>
                    <a:cubicBezTo>
                      <a:pt x="1250918" y="595313"/>
                      <a:pt x="1217581" y="571500"/>
                      <a:pt x="1217581" y="533400"/>
                    </a:cubicBezTo>
                    <a:cubicBezTo>
                      <a:pt x="1217581" y="524351"/>
                      <a:pt x="1217581" y="514541"/>
                      <a:pt x="1217581" y="504825"/>
                    </a:cubicBezTo>
                    <a:cubicBezTo>
                      <a:pt x="1217581" y="504825"/>
                      <a:pt x="1217581" y="474345"/>
                      <a:pt x="1217581" y="44291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>
                <a:defPPr>
                  <a:defRPr lang="de-DE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  <p:pic>
          <p:nvPicPr>
            <p:cNvPr id="23" name="Grafik 41">
              <a:extLst>
                <a:ext uri="{FF2B5EF4-FFF2-40B4-BE49-F238E27FC236}">
                  <a16:creationId xmlns:a16="http://schemas.microsoft.com/office/drawing/2014/main" id="{BB80A235-2009-961E-46B0-A4454C227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455749" y="5628084"/>
              <a:ext cx="288000" cy="288000"/>
            </a:xfrm>
            <a:prstGeom prst="rect">
              <a:avLst/>
            </a:prstGeom>
          </p:spPr>
        </p:pic>
      </p:grpSp>
      <p:sp>
        <p:nvSpPr>
          <p:cNvPr id="31" name="Textfeld 37">
            <a:extLst>
              <a:ext uri="{FF2B5EF4-FFF2-40B4-BE49-F238E27FC236}">
                <a16:creationId xmlns:a16="http://schemas.microsoft.com/office/drawing/2014/main" id="{660223D1-6A0B-2FCB-AED2-04CE2B3B5ACA}"/>
              </a:ext>
            </a:extLst>
          </p:cNvPr>
          <p:cNvSpPr txBox="1"/>
          <p:nvPr/>
        </p:nvSpPr>
        <p:spPr bwMode="gray">
          <a:xfrm>
            <a:off x="1010679" y="5351771"/>
            <a:ext cx="2576228" cy="7200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buClr>
                <a:schemeClr val="bg2"/>
              </a:buClr>
            </a:pPr>
            <a:r>
              <a:rPr lang="en-US" sz="1200" b="1" dirty="0">
                <a:solidFill>
                  <a:schemeClr val="tx2"/>
                </a:solidFill>
              </a:rPr>
              <a:t>Ruggedized  performance</a:t>
            </a:r>
          </a:p>
          <a:p>
            <a:pPr marL="144000" indent="-14400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200" dirty="0"/>
              <a:t>Interference suppression</a:t>
            </a:r>
          </a:p>
          <a:p>
            <a:pPr marL="144000" indent="-14400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200" dirty="0"/>
              <a:t>Shock &amp; vibration resistance</a:t>
            </a:r>
          </a:p>
          <a:p>
            <a:pPr marL="144000" indent="-14400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200" dirty="0"/>
              <a:t>100 klx Ambient light immunity </a:t>
            </a:r>
          </a:p>
        </p:txBody>
      </p:sp>
      <p:sp>
        <p:nvSpPr>
          <p:cNvPr id="33" name="Textfeld 36">
            <a:extLst>
              <a:ext uri="{FF2B5EF4-FFF2-40B4-BE49-F238E27FC236}">
                <a16:creationId xmlns:a16="http://schemas.microsoft.com/office/drawing/2014/main" id="{7186F88A-84E7-A16C-06FB-2D7CD8262CE2}"/>
              </a:ext>
            </a:extLst>
          </p:cNvPr>
          <p:cNvSpPr txBox="1"/>
          <p:nvPr/>
        </p:nvSpPr>
        <p:spPr bwMode="gray">
          <a:xfrm>
            <a:off x="975438" y="1129044"/>
            <a:ext cx="4788467" cy="14339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buClr>
                <a:schemeClr val="bg2"/>
              </a:buClr>
            </a:pPr>
            <a:r>
              <a:rPr lang="en-US" sz="1200" b="1" dirty="0">
                <a:solidFill>
                  <a:schemeClr val="tx2"/>
                </a:solidFill>
              </a:rPr>
              <a:t>Sensing performance that percepts the environment </a:t>
            </a:r>
          </a:p>
          <a:p>
            <a:pPr marL="144000" indent="-14400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200" dirty="0"/>
              <a:t>Wide sensing range up to: </a:t>
            </a:r>
          </a:p>
          <a:p>
            <a:pPr marL="601200" lvl="1" indent="-14400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200" b="1" dirty="0"/>
              <a:t>120 m</a:t>
            </a:r>
            <a:r>
              <a:rPr lang="en-US" sz="1200" dirty="0"/>
              <a:t> on reflectors </a:t>
            </a:r>
          </a:p>
          <a:p>
            <a:pPr marL="601200" lvl="1" indent="-14400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200" b="1" dirty="0"/>
              <a:t>75 m</a:t>
            </a:r>
            <a:r>
              <a:rPr lang="en-US" sz="1200" dirty="0"/>
              <a:t> @90% remission, 10 klx </a:t>
            </a:r>
          </a:p>
          <a:p>
            <a:pPr marL="601200" lvl="1" indent="-14400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200" b="1" dirty="0"/>
              <a:t>40 m</a:t>
            </a:r>
            <a:r>
              <a:rPr lang="en-US" sz="1200" dirty="0"/>
              <a:t> @10% remission, 10 klx</a:t>
            </a:r>
          </a:p>
          <a:p>
            <a:pPr marL="144000" indent="-144000" algn="l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200" dirty="0"/>
              <a:t>Up to </a:t>
            </a:r>
            <a:r>
              <a:rPr lang="en-US" sz="1200" b="1" dirty="0"/>
              <a:t>50 Hz </a:t>
            </a:r>
            <a:r>
              <a:rPr lang="en-US" sz="1200" dirty="0"/>
              <a:t>scanning frequency</a:t>
            </a:r>
          </a:p>
          <a:p>
            <a:pPr marL="144000" indent="-144000" algn="l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200" dirty="0"/>
              <a:t>High angular resolution of 0.05°… 1°</a:t>
            </a:r>
          </a:p>
          <a:p>
            <a:pPr marL="144000" indent="-14400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200" dirty="0"/>
              <a:t>Huge field of view of 276°</a:t>
            </a:r>
          </a:p>
          <a:p>
            <a:pPr marL="144000" indent="-144000" algn="l">
              <a:buClr>
                <a:schemeClr val="bg2"/>
              </a:buClr>
              <a:buFont typeface="Open Sans" panose="020B0606030504020204" pitchFamily="34" charset="0"/>
              <a:buChar char="›"/>
            </a:pPr>
            <a:endParaRPr lang="en-US" sz="1200" dirty="0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33C27D9-3FEE-CF6F-87AA-671CB6033CE5}"/>
              </a:ext>
            </a:extLst>
          </p:cNvPr>
          <p:cNvGrpSpPr/>
          <p:nvPr/>
        </p:nvGrpSpPr>
        <p:grpSpPr>
          <a:xfrm>
            <a:off x="507667" y="1208015"/>
            <a:ext cx="245578" cy="711697"/>
            <a:chOff x="712757" y="1135821"/>
            <a:chExt cx="341293" cy="1141712"/>
          </a:xfrm>
        </p:grpSpPr>
        <p:grpSp>
          <p:nvGrpSpPr>
            <p:cNvPr id="34" name="Gruppieren 47">
              <a:extLst>
                <a:ext uri="{FF2B5EF4-FFF2-40B4-BE49-F238E27FC236}">
                  <a16:creationId xmlns:a16="http://schemas.microsoft.com/office/drawing/2014/main" id="{4EC9025C-88A6-78A3-90C5-4C4FAC39F75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12757" y="1988840"/>
              <a:ext cx="288000" cy="288693"/>
              <a:chOff x="7483986" y="1923374"/>
              <a:chExt cx="844262" cy="846298"/>
            </a:xfrm>
          </p:grpSpPr>
          <p:sp>
            <p:nvSpPr>
              <p:cNvPr id="35" name="Freihandform: Form 469">
                <a:extLst>
                  <a:ext uri="{FF2B5EF4-FFF2-40B4-BE49-F238E27FC236}">
                    <a16:creationId xmlns:a16="http://schemas.microsoft.com/office/drawing/2014/main" id="{E9A71768-322C-99E7-D371-14982AC6B454}"/>
                  </a:ext>
                </a:extLst>
              </p:cNvPr>
              <p:cNvSpPr/>
              <p:nvPr/>
            </p:nvSpPr>
            <p:spPr bwMode="gray">
              <a:xfrm>
                <a:off x="7483986" y="1926749"/>
                <a:ext cx="124182" cy="124180"/>
              </a:xfrm>
              <a:custGeom>
                <a:avLst/>
                <a:gdLst>
                  <a:gd name="connsiteX0" fmla="*/ 253079 w 504825"/>
                  <a:gd name="connsiteY0" fmla="*/ 506254 h 504825"/>
                  <a:gd name="connsiteX1" fmla="*/ 506159 w 504825"/>
                  <a:gd name="connsiteY1" fmla="*/ 253175 h 504825"/>
                  <a:gd name="connsiteX2" fmla="*/ 253079 w 504825"/>
                  <a:gd name="connsiteY2" fmla="*/ 0 h 504825"/>
                  <a:gd name="connsiteX3" fmla="*/ 0 w 504825"/>
                  <a:gd name="connsiteY3" fmla="*/ 253079 h 504825"/>
                  <a:gd name="connsiteX4" fmla="*/ 253079 w 504825"/>
                  <a:gd name="connsiteY4" fmla="*/ 506254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825" h="504825">
                    <a:moveTo>
                      <a:pt x="253079" y="506254"/>
                    </a:moveTo>
                    <a:cubicBezTo>
                      <a:pt x="392811" y="506254"/>
                      <a:pt x="506159" y="392906"/>
                      <a:pt x="506159" y="253175"/>
                    </a:cubicBezTo>
                    <a:cubicBezTo>
                      <a:pt x="506159" y="113443"/>
                      <a:pt x="392811" y="0"/>
                      <a:pt x="253079" y="0"/>
                    </a:cubicBezTo>
                    <a:cubicBezTo>
                      <a:pt x="113347" y="0"/>
                      <a:pt x="0" y="113348"/>
                      <a:pt x="0" y="253079"/>
                    </a:cubicBezTo>
                    <a:cubicBezTo>
                      <a:pt x="0" y="392811"/>
                      <a:pt x="113252" y="506254"/>
                      <a:pt x="253079" y="506254"/>
                    </a:cubicBezTo>
                  </a:path>
                </a:pathLst>
              </a:custGeom>
              <a:solidFill>
                <a:schemeClr val="accent2">
                  <a:alpha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6" name="Freihandform: Form 469">
                <a:extLst>
                  <a:ext uri="{FF2B5EF4-FFF2-40B4-BE49-F238E27FC236}">
                    <a16:creationId xmlns:a16="http://schemas.microsoft.com/office/drawing/2014/main" id="{03AD593D-435E-6BAA-DC4F-9062B157D1B7}"/>
                  </a:ext>
                </a:extLst>
              </p:cNvPr>
              <p:cNvSpPr/>
              <p:nvPr/>
            </p:nvSpPr>
            <p:spPr bwMode="gray">
              <a:xfrm>
                <a:off x="8204066" y="1923374"/>
                <a:ext cx="124182" cy="124180"/>
              </a:xfrm>
              <a:custGeom>
                <a:avLst/>
                <a:gdLst>
                  <a:gd name="connsiteX0" fmla="*/ 253079 w 504825"/>
                  <a:gd name="connsiteY0" fmla="*/ 506254 h 504825"/>
                  <a:gd name="connsiteX1" fmla="*/ 506159 w 504825"/>
                  <a:gd name="connsiteY1" fmla="*/ 253175 h 504825"/>
                  <a:gd name="connsiteX2" fmla="*/ 253079 w 504825"/>
                  <a:gd name="connsiteY2" fmla="*/ 0 h 504825"/>
                  <a:gd name="connsiteX3" fmla="*/ 0 w 504825"/>
                  <a:gd name="connsiteY3" fmla="*/ 253079 h 504825"/>
                  <a:gd name="connsiteX4" fmla="*/ 253079 w 504825"/>
                  <a:gd name="connsiteY4" fmla="*/ 506254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825" h="504825">
                    <a:moveTo>
                      <a:pt x="253079" y="506254"/>
                    </a:moveTo>
                    <a:cubicBezTo>
                      <a:pt x="392811" y="506254"/>
                      <a:pt x="506159" y="392906"/>
                      <a:pt x="506159" y="253175"/>
                    </a:cubicBezTo>
                    <a:cubicBezTo>
                      <a:pt x="506159" y="113443"/>
                      <a:pt x="392811" y="0"/>
                      <a:pt x="253079" y="0"/>
                    </a:cubicBezTo>
                    <a:cubicBezTo>
                      <a:pt x="113347" y="0"/>
                      <a:pt x="0" y="113348"/>
                      <a:pt x="0" y="253079"/>
                    </a:cubicBezTo>
                    <a:cubicBezTo>
                      <a:pt x="0" y="392811"/>
                      <a:pt x="113252" y="506254"/>
                      <a:pt x="253079" y="506254"/>
                    </a:cubicBezTo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7" name="Freihandform: Form 469">
                <a:extLst>
                  <a:ext uri="{FF2B5EF4-FFF2-40B4-BE49-F238E27FC236}">
                    <a16:creationId xmlns:a16="http://schemas.microsoft.com/office/drawing/2014/main" id="{5E1A36C4-BB05-890B-F344-B350C8082B45}"/>
                  </a:ext>
                </a:extLst>
              </p:cNvPr>
              <p:cNvSpPr/>
              <p:nvPr/>
            </p:nvSpPr>
            <p:spPr bwMode="gray">
              <a:xfrm>
                <a:off x="7483986" y="2290778"/>
                <a:ext cx="124182" cy="124180"/>
              </a:xfrm>
              <a:custGeom>
                <a:avLst/>
                <a:gdLst>
                  <a:gd name="connsiteX0" fmla="*/ 253079 w 504825"/>
                  <a:gd name="connsiteY0" fmla="*/ 506254 h 504825"/>
                  <a:gd name="connsiteX1" fmla="*/ 506159 w 504825"/>
                  <a:gd name="connsiteY1" fmla="*/ 253175 h 504825"/>
                  <a:gd name="connsiteX2" fmla="*/ 253079 w 504825"/>
                  <a:gd name="connsiteY2" fmla="*/ 0 h 504825"/>
                  <a:gd name="connsiteX3" fmla="*/ 0 w 504825"/>
                  <a:gd name="connsiteY3" fmla="*/ 253079 h 504825"/>
                  <a:gd name="connsiteX4" fmla="*/ 253079 w 504825"/>
                  <a:gd name="connsiteY4" fmla="*/ 506254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825" h="504825">
                    <a:moveTo>
                      <a:pt x="253079" y="506254"/>
                    </a:moveTo>
                    <a:cubicBezTo>
                      <a:pt x="392811" y="506254"/>
                      <a:pt x="506159" y="392906"/>
                      <a:pt x="506159" y="253175"/>
                    </a:cubicBezTo>
                    <a:cubicBezTo>
                      <a:pt x="506159" y="113443"/>
                      <a:pt x="392811" y="0"/>
                      <a:pt x="253079" y="0"/>
                    </a:cubicBezTo>
                    <a:cubicBezTo>
                      <a:pt x="113347" y="0"/>
                      <a:pt x="0" y="113348"/>
                      <a:pt x="0" y="253079"/>
                    </a:cubicBezTo>
                    <a:cubicBezTo>
                      <a:pt x="0" y="392811"/>
                      <a:pt x="113252" y="506254"/>
                      <a:pt x="253079" y="506254"/>
                    </a:cubicBezTo>
                  </a:path>
                </a:pathLst>
              </a:custGeom>
              <a:solidFill>
                <a:schemeClr val="accent2">
                  <a:alpha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" name="Freihandform: Form 469">
                <a:extLst>
                  <a:ext uri="{FF2B5EF4-FFF2-40B4-BE49-F238E27FC236}">
                    <a16:creationId xmlns:a16="http://schemas.microsoft.com/office/drawing/2014/main" id="{DF108814-D6CF-420B-93B3-008E29F04368}"/>
                  </a:ext>
                </a:extLst>
              </p:cNvPr>
              <p:cNvSpPr/>
              <p:nvPr/>
            </p:nvSpPr>
            <p:spPr bwMode="gray">
              <a:xfrm>
                <a:off x="8204066" y="2290778"/>
                <a:ext cx="124182" cy="124180"/>
              </a:xfrm>
              <a:custGeom>
                <a:avLst/>
                <a:gdLst>
                  <a:gd name="connsiteX0" fmla="*/ 253079 w 504825"/>
                  <a:gd name="connsiteY0" fmla="*/ 506254 h 504825"/>
                  <a:gd name="connsiteX1" fmla="*/ 506159 w 504825"/>
                  <a:gd name="connsiteY1" fmla="*/ 253175 h 504825"/>
                  <a:gd name="connsiteX2" fmla="*/ 253079 w 504825"/>
                  <a:gd name="connsiteY2" fmla="*/ 0 h 504825"/>
                  <a:gd name="connsiteX3" fmla="*/ 0 w 504825"/>
                  <a:gd name="connsiteY3" fmla="*/ 253079 h 504825"/>
                  <a:gd name="connsiteX4" fmla="*/ 253079 w 504825"/>
                  <a:gd name="connsiteY4" fmla="*/ 506254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825" h="504825">
                    <a:moveTo>
                      <a:pt x="253079" y="506254"/>
                    </a:moveTo>
                    <a:cubicBezTo>
                      <a:pt x="392811" y="506254"/>
                      <a:pt x="506159" y="392906"/>
                      <a:pt x="506159" y="253175"/>
                    </a:cubicBezTo>
                    <a:cubicBezTo>
                      <a:pt x="506159" y="113443"/>
                      <a:pt x="392811" y="0"/>
                      <a:pt x="253079" y="0"/>
                    </a:cubicBezTo>
                    <a:cubicBezTo>
                      <a:pt x="113347" y="0"/>
                      <a:pt x="0" y="113348"/>
                      <a:pt x="0" y="253079"/>
                    </a:cubicBezTo>
                    <a:cubicBezTo>
                      <a:pt x="0" y="392811"/>
                      <a:pt x="113252" y="506254"/>
                      <a:pt x="253079" y="506254"/>
                    </a:cubicBezTo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" name="Freihandform: Form 469">
                <a:extLst>
                  <a:ext uri="{FF2B5EF4-FFF2-40B4-BE49-F238E27FC236}">
                    <a16:creationId xmlns:a16="http://schemas.microsoft.com/office/drawing/2014/main" id="{036554CF-9DCB-354F-7A82-2918F9B71088}"/>
                  </a:ext>
                </a:extLst>
              </p:cNvPr>
              <p:cNvSpPr/>
              <p:nvPr/>
            </p:nvSpPr>
            <p:spPr bwMode="gray">
              <a:xfrm>
                <a:off x="7844026" y="2290778"/>
                <a:ext cx="124182" cy="124180"/>
              </a:xfrm>
              <a:custGeom>
                <a:avLst/>
                <a:gdLst>
                  <a:gd name="connsiteX0" fmla="*/ 253079 w 504825"/>
                  <a:gd name="connsiteY0" fmla="*/ 506254 h 504825"/>
                  <a:gd name="connsiteX1" fmla="*/ 506159 w 504825"/>
                  <a:gd name="connsiteY1" fmla="*/ 253175 h 504825"/>
                  <a:gd name="connsiteX2" fmla="*/ 253079 w 504825"/>
                  <a:gd name="connsiteY2" fmla="*/ 0 h 504825"/>
                  <a:gd name="connsiteX3" fmla="*/ 0 w 504825"/>
                  <a:gd name="connsiteY3" fmla="*/ 253079 h 504825"/>
                  <a:gd name="connsiteX4" fmla="*/ 253079 w 504825"/>
                  <a:gd name="connsiteY4" fmla="*/ 506254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825" h="504825">
                    <a:moveTo>
                      <a:pt x="253079" y="506254"/>
                    </a:moveTo>
                    <a:cubicBezTo>
                      <a:pt x="392811" y="506254"/>
                      <a:pt x="506159" y="392906"/>
                      <a:pt x="506159" y="253175"/>
                    </a:cubicBezTo>
                    <a:cubicBezTo>
                      <a:pt x="506159" y="113443"/>
                      <a:pt x="392811" y="0"/>
                      <a:pt x="253079" y="0"/>
                    </a:cubicBezTo>
                    <a:cubicBezTo>
                      <a:pt x="113347" y="0"/>
                      <a:pt x="0" y="113348"/>
                      <a:pt x="0" y="253079"/>
                    </a:cubicBezTo>
                    <a:cubicBezTo>
                      <a:pt x="0" y="392811"/>
                      <a:pt x="113252" y="506254"/>
                      <a:pt x="253079" y="506254"/>
                    </a:cubicBezTo>
                  </a:path>
                </a:pathLst>
              </a:custGeom>
              <a:solidFill>
                <a:schemeClr val="accent2">
                  <a:alpha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" name="Freihandform: Form 469">
                <a:extLst>
                  <a:ext uri="{FF2B5EF4-FFF2-40B4-BE49-F238E27FC236}">
                    <a16:creationId xmlns:a16="http://schemas.microsoft.com/office/drawing/2014/main" id="{7C4F421E-DFA7-A97F-CBF0-80220E25599E}"/>
                  </a:ext>
                </a:extLst>
              </p:cNvPr>
              <p:cNvSpPr/>
              <p:nvPr/>
            </p:nvSpPr>
            <p:spPr bwMode="gray">
              <a:xfrm>
                <a:off x="7483986" y="2645492"/>
                <a:ext cx="124182" cy="124180"/>
              </a:xfrm>
              <a:custGeom>
                <a:avLst/>
                <a:gdLst>
                  <a:gd name="connsiteX0" fmla="*/ 253079 w 504825"/>
                  <a:gd name="connsiteY0" fmla="*/ 506254 h 504825"/>
                  <a:gd name="connsiteX1" fmla="*/ 506159 w 504825"/>
                  <a:gd name="connsiteY1" fmla="*/ 253175 h 504825"/>
                  <a:gd name="connsiteX2" fmla="*/ 253079 w 504825"/>
                  <a:gd name="connsiteY2" fmla="*/ 0 h 504825"/>
                  <a:gd name="connsiteX3" fmla="*/ 0 w 504825"/>
                  <a:gd name="connsiteY3" fmla="*/ 253079 h 504825"/>
                  <a:gd name="connsiteX4" fmla="*/ 253079 w 504825"/>
                  <a:gd name="connsiteY4" fmla="*/ 506254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825" h="504825">
                    <a:moveTo>
                      <a:pt x="253079" y="506254"/>
                    </a:moveTo>
                    <a:cubicBezTo>
                      <a:pt x="392811" y="506254"/>
                      <a:pt x="506159" y="392906"/>
                      <a:pt x="506159" y="253175"/>
                    </a:cubicBezTo>
                    <a:cubicBezTo>
                      <a:pt x="506159" y="113443"/>
                      <a:pt x="392811" y="0"/>
                      <a:pt x="253079" y="0"/>
                    </a:cubicBezTo>
                    <a:cubicBezTo>
                      <a:pt x="113347" y="0"/>
                      <a:pt x="0" y="113348"/>
                      <a:pt x="0" y="253079"/>
                    </a:cubicBezTo>
                    <a:cubicBezTo>
                      <a:pt x="0" y="392811"/>
                      <a:pt x="113252" y="506254"/>
                      <a:pt x="253079" y="506254"/>
                    </a:cubicBezTo>
                  </a:path>
                </a:pathLst>
              </a:custGeom>
              <a:solidFill>
                <a:schemeClr val="bg2">
                  <a:alpha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" name="Freihandform: Form 469">
                <a:extLst>
                  <a:ext uri="{FF2B5EF4-FFF2-40B4-BE49-F238E27FC236}">
                    <a16:creationId xmlns:a16="http://schemas.microsoft.com/office/drawing/2014/main" id="{508F010B-5963-6B63-5950-1FB81BB21B79}"/>
                  </a:ext>
                </a:extLst>
              </p:cNvPr>
              <p:cNvSpPr/>
              <p:nvPr/>
            </p:nvSpPr>
            <p:spPr bwMode="gray">
              <a:xfrm>
                <a:off x="8204066" y="2645492"/>
                <a:ext cx="124182" cy="124180"/>
              </a:xfrm>
              <a:custGeom>
                <a:avLst/>
                <a:gdLst>
                  <a:gd name="connsiteX0" fmla="*/ 253079 w 504825"/>
                  <a:gd name="connsiteY0" fmla="*/ 506254 h 504825"/>
                  <a:gd name="connsiteX1" fmla="*/ 506159 w 504825"/>
                  <a:gd name="connsiteY1" fmla="*/ 253175 h 504825"/>
                  <a:gd name="connsiteX2" fmla="*/ 253079 w 504825"/>
                  <a:gd name="connsiteY2" fmla="*/ 0 h 504825"/>
                  <a:gd name="connsiteX3" fmla="*/ 0 w 504825"/>
                  <a:gd name="connsiteY3" fmla="*/ 253079 h 504825"/>
                  <a:gd name="connsiteX4" fmla="*/ 253079 w 504825"/>
                  <a:gd name="connsiteY4" fmla="*/ 506254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825" h="504825">
                    <a:moveTo>
                      <a:pt x="253079" y="506254"/>
                    </a:moveTo>
                    <a:cubicBezTo>
                      <a:pt x="392811" y="506254"/>
                      <a:pt x="506159" y="392906"/>
                      <a:pt x="506159" y="253175"/>
                    </a:cubicBezTo>
                    <a:cubicBezTo>
                      <a:pt x="506159" y="113443"/>
                      <a:pt x="392811" y="0"/>
                      <a:pt x="253079" y="0"/>
                    </a:cubicBezTo>
                    <a:cubicBezTo>
                      <a:pt x="113347" y="0"/>
                      <a:pt x="0" y="113348"/>
                      <a:pt x="0" y="253079"/>
                    </a:cubicBezTo>
                    <a:cubicBezTo>
                      <a:pt x="0" y="392811"/>
                      <a:pt x="113252" y="506254"/>
                      <a:pt x="253079" y="506254"/>
                    </a:cubicBezTo>
                  </a:path>
                </a:pathLst>
              </a:custGeom>
              <a:solidFill>
                <a:schemeClr val="bg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" name="Freihandform: Form 469">
                <a:extLst>
                  <a:ext uri="{FF2B5EF4-FFF2-40B4-BE49-F238E27FC236}">
                    <a16:creationId xmlns:a16="http://schemas.microsoft.com/office/drawing/2014/main" id="{6002CEB2-C3E1-B0B6-C128-FC94884414CF}"/>
                  </a:ext>
                </a:extLst>
              </p:cNvPr>
              <p:cNvSpPr/>
              <p:nvPr/>
            </p:nvSpPr>
            <p:spPr bwMode="gray">
              <a:xfrm>
                <a:off x="7968208" y="2635705"/>
                <a:ext cx="124182" cy="124180"/>
              </a:xfrm>
              <a:custGeom>
                <a:avLst/>
                <a:gdLst>
                  <a:gd name="connsiteX0" fmla="*/ 253079 w 504825"/>
                  <a:gd name="connsiteY0" fmla="*/ 506254 h 504825"/>
                  <a:gd name="connsiteX1" fmla="*/ 506159 w 504825"/>
                  <a:gd name="connsiteY1" fmla="*/ 253175 h 504825"/>
                  <a:gd name="connsiteX2" fmla="*/ 253079 w 504825"/>
                  <a:gd name="connsiteY2" fmla="*/ 0 h 504825"/>
                  <a:gd name="connsiteX3" fmla="*/ 0 w 504825"/>
                  <a:gd name="connsiteY3" fmla="*/ 253079 h 504825"/>
                  <a:gd name="connsiteX4" fmla="*/ 253079 w 504825"/>
                  <a:gd name="connsiteY4" fmla="*/ 506254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825" h="504825">
                    <a:moveTo>
                      <a:pt x="253079" y="506254"/>
                    </a:moveTo>
                    <a:cubicBezTo>
                      <a:pt x="392811" y="506254"/>
                      <a:pt x="506159" y="392906"/>
                      <a:pt x="506159" y="253175"/>
                    </a:cubicBezTo>
                    <a:cubicBezTo>
                      <a:pt x="506159" y="113443"/>
                      <a:pt x="392811" y="0"/>
                      <a:pt x="253079" y="0"/>
                    </a:cubicBezTo>
                    <a:cubicBezTo>
                      <a:pt x="113347" y="0"/>
                      <a:pt x="0" y="113348"/>
                      <a:pt x="0" y="253079"/>
                    </a:cubicBezTo>
                    <a:cubicBezTo>
                      <a:pt x="0" y="392811"/>
                      <a:pt x="113252" y="506254"/>
                      <a:pt x="253079" y="506254"/>
                    </a:cubicBezTo>
                  </a:path>
                </a:pathLst>
              </a:custGeom>
              <a:solidFill>
                <a:schemeClr val="bg2">
                  <a:alpha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" name="Freihandform: Form 469">
                <a:extLst>
                  <a:ext uri="{FF2B5EF4-FFF2-40B4-BE49-F238E27FC236}">
                    <a16:creationId xmlns:a16="http://schemas.microsoft.com/office/drawing/2014/main" id="{53953973-77E7-3804-3888-93B1D7F4B597}"/>
                  </a:ext>
                </a:extLst>
              </p:cNvPr>
              <p:cNvSpPr/>
              <p:nvPr/>
            </p:nvSpPr>
            <p:spPr bwMode="gray">
              <a:xfrm>
                <a:off x="7728775" y="2637365"/>
                <a:ext cx="124182" cy="124180"/>
              </a:xfrm>
              <a:custGeom>
                <a:avLst/>
                <a:gdLst>
                  <a:gd name="connsiteX0" fmla="*/ 253079 w 504825"/>
                  <a:gd name="connsiteY0" fmla="*/ 506254 h 504825"/>
                  <a:gd name="connsiteX1" fmla="*/ 506159 w 504825"/>
                  <a:gd name="connsiteY1" fmla="*/ 253175 h 504825"/>
                  <a:gd name="connsiteX2" fmla="*/ 253079 w 504825"/>
                  <a:gd name="connsiteY2" fmla="*/ 0 h 504825"/>
                  <a:gd name="connsiteX3" fmla="*/ 0 w 504825"/>
                  <a:gd name="connsiteY3" fmla="*/ 253079 h 504825"/>
                  <a:gd name="connsiteX4" fmla="*/ 253079 w 504825"/>
                  <a:gd name="connsiteY4" fmla="*/ 506254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825" h="504825">
                    <a:moveTo>
                      <a:pt x="253079" y="506254"/>
                    </a:moveTo>
                    <a:cubicBezTo>
                      <a:pt x="392811" y="506254"/>
                      <a:pt x="506159" y="392906"/>
                      <a:pt x="506159" y="253175"/>
                    </a:cubicBezTo>
                    <a:cubicBezTo>
                      <a:pt x="506159" y="113443"/>
                      <a:pt x="392811" y="0"/>
                      <a:pt x="253079" y="0"/>
                    </a:cubicBezTo>
                    <a:cubicBezTo>
                      <a:pt x="113347" y="0"/>
                      <a:pt x="0" y="113348"/>
                      <a:pt x="0" y="253079"/>
                    </a:cubicBezTo>
                    <a:cubicBezTo>
                      <a:pt x="0" y="392811"/>
                      <a:pt x="113252" y="506254"/>
                      <a:pt x="253079" y="506254"/>
                    </a:cubicBezTo>
                  </a:path>
                </a:pathLst>
              </a:custGeom>
              <a:solidFill>
                <a:schemeClr val="bg2">
                  <a:alpha val="7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  <p:grpSp>
          <p:nvGrpSpPr>
            <p:cNvPr id="44" name="Gruppieren 60">
              <a:extLst>
                <a:ext uri="{FF2B5EF4-FFF2-40B4-BE49-F238E27FC236}">
                  <a16:creationId xmlns:a16="http://schemas.microsoft.com/office/drawing/2014/main" id="{F717BF4A-F36C-8B49-A4D2-494FF50188F7}"/>
                </a:ext>
              </a:extLst>
            </p:cNvPr>
            <p:cNvGrpSpPr>
              <a:grpSpLocks noChangeAspect="1"/>
            </p:cNvGrpSpPr>
            <p:nvPr/>
          </p:nvGrpSpPr>
          <p:grpSpPr>
            <a:xfrm flipV="1">
              <a:off x="730050" y="1135821"/>
              <a:ext cx="324000" cy="323915"/>
              <a:chOff x="5934258" y="3069673"/>
              <a:chExt cx="1766381" cy="1765899"/>
            </a:xfrm>
          </p:grpSpPr>
          <p:sp>
            <p:nvSpPr>
              <p:cNvPr id="45" name="Pfeil nach rechts 38">
                <a:extLst>
                  <a:ext uri="{FF2B5EF4-FFF2-40B4-BE49-F238E27FC236}">
                    <a16:creationId xmlns:a16="http://schemas.microsoft.com/office/drawing/2014/main" id="{279ED14E-157E-5037-41AD-88A666503A3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934260" y="3069673"/>
                <a:ext cx="633774" cy="540001"/>
              </a:xfrm>
              <a:prstGeom prst="rightArrow">
                <a:avLst>
                  <a:gd name="adj1" fmla="val 51394"/>
                  <a:gd name="adj2" fmla="val 7959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Pfeil nach rechts 39">
                <a:extLst>
                  <a:ext uri="{FF2B5EF4-FFF2-40B4-BE49-F238E27FC236}">
                    <a16:creationId xmlns:a16="http://schemas.microsoft.com/office/drawing/2014/main" id="{1E41484C-0E2B-5AC1-7459-243D721F93D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34258" y="3676588"/>
                <a:ext cx="1078270" cy="540002"/>
              </a:xfrm>
              <a:prstGeom prst="rightArrow">
                <a:avLst>
                  <a:gd name="adj1" fmla="val 51394"/>
                  <a:gd name="adj2" fmla="val 7959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Pfeil nach rechts 40">
                <a:extLst>
                  <a:ext uri="{FF2B5EF4-FFF2-40B4-BE49-F238E27FC236}">
                    <a16:creationId xmlns:a16="http://schemas.microsoft.com/office/drawing/2014/main" id="{52E3A158-7634-25D1-E897-A40D2B362C8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35451" y="4295572"/>
                <a:ext cx="1765188" cy="540000"/>
              </a:xfrm>
              <a:prstGeom prst="rightArrow">
                <a:avLst>
                  <a:gd name="adj1" fmla="val 51394"/>
                  <a:gd name="adj2" fmla="val 7959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8" name="Gruppieren 64">
              <a:extLst>
                <a:ext uri="{FF2B5EF4-FFF2-40B4-BE49-F238E27FC236}">
                  <a16:creationId xmlns:a16="http://schemas.microsoft.com/office/drawing/2014/main" id="{4B46D13C-AB6E-005C-C41D-1510B8CE2D48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730050" y="1556832"/>
              <a:ext cx="288000" cy="321666"/>
              <a:chOff x="5088266" y="2301716"/>
              <a:chExt cx="2019300" cy="2255330"/>
            </a:xfrm>
          </p:grpSpPr>
          <p:sp>
            <p:nvSpPr>
              <p:cNvPr id="49" name="Freihandform: Form 1035">
                <a:extLst>
                  <a:ext uri="{FF2B5EF4-FFF2-40B4-BE49-F238E27FC236}">
                    <a16:creationId xmlns:a16="http://schemas.microsoft.com/office/drawing/2014/main" id="{F6E4FEF2-8AF1-9D18-D707-FA28BFC33999}"/>
                  </a:ext>
                </a:extLst>
              </p:cNvPr>
              <p:cNvSpPr/>
              <p:nvPr/>
            </p:nvSpPr>
            <p:spPr bwMode="gray">
              <a:xfrm>
                <a:off x="5299397" y="2301716"/>
                <a:ext cx="1604924" cy="2255330"/>
              </a:xfrm>
              <a:custGeom>
                <a:avLst/>
                <a:gdLst>
                  <a:gd name="connsiteX0" fmla="*/ 719640 w 1604924"/>
                  <a:gd name="connsiteY0" fmla="*/ 2177987 h 2255330"/>
                  <a:gd name="connsiteX1" fmla="*/ 796983 w 1604924"/>
                  <a:gd name="connsiteY1" fmla="*/ 2177987 h 2255330"/>
                  <a:gd name="connsiteX2" fmla="*/ 796983 w 1604924"/>
                  <a:gd name="connsiteY2" fmla="*/ 2255330 h 2255330"/>
                  <a:gd name="connsiteX3" fmla="*/ 719640 w 1604924"/>
                  <a:gd name="connsiteY3" fmla="*/ 2255330 h 2255330"/>
                  <a:gd name="connsiteX4" fmla="*/ 719640 w 1604924"/>
                  <a:gd name="connsiteY4" fmla="*/ 2010442 h 2255330"/>
                  <a:gd name="connsiteX5" fmla="*/ 796983 w 1604924"/>
                  <a:gd name="connsiteY5" fmla="*/ 2010442 h 2255330"/>
                  <a:gd name="connsiteX6" fmla="*/ 796983 w 1604924"/>
                  <a:gd name="connsiteY6" fmla="*/ 2087785 h 2255330"/>
                  <a:gd name="connsiteX7" fmla="*/ 719640 w 1604924"/>
                  <a:gd name="connsiteY7" fmla="*/ 2087785 h 2255330"/>
                  <a:gd name="connsiteX8" fmla="*/ 719640 w 1604924"/>
                  <a:gd name="connsiteY8" fmla="*/ 1675352 h 2255330"/>
                  <a:gd name="connsiteX9" fmla="*/ 796983 w 1604924"/>
                  <a:gd name="connsiteY9" fmla="*/ 1675352 h 2255330"/>
                  <a:gd name="connsiteX10" fmla="*/ 796983 w 1604924"/>
                  <a:gd name="connsiteY10" fmla="*/ 1752695 h 2255330"/>
                  <a:gd name="connsiteX11" fmla="*/ 719640 w 1604924"/>
                  <a:gd name="connsiteY11" fmla="*/ 1752695 h 2255330"/>
                  <a:gd name="connsiteX12" fmla="*/ 719640 w 1604924"/>
                  <a:gd name="connsiteY12" fmla="*/ 1507808 h 2255330"/>
                  <a:gd name="connsiteX13" fmla="*/ 796983 w 1604924"/>
                  <a:gd name="connsiteY13" fmla="*/ 1507808 h 2255330"/>
                  <a:gd name="connsiteX14" fmla="*/ 796983 w 1604924"/>
                  <a:gd name="connsiteY14" fmla="*/ 1585151 h 2255330"/>
                  <a:gd name="connsiteX15" fmla="*/ 719640 w 1604924"/>
                  <a:gd name="connsiteY15" fmla="*/ 1585151 h 2255330"/>
                  <a:gd name="connsiteX16" fmla="*/ 719640 w 1604924"/>
                  <a:gd name="connsiteY16" fmla="*/ 1340358 h 2255330"/>
                  <a:gd name="connsiteX17" fmla="*/ 796983 w 1604924"/>
                  <a:gd name="connsiteY17" fmla="*/ 1340358 h 2255330"/>
                  <a:gd name="connsiteX18" fmla="*/ 796983 w 1604924"/>
                  <a:gd name="connsiteY18" fmla="*/ 1417701 h 2255330"/>
                  <a:gd name="connsiteX19" fmla="*/ 719640 w 1604924"/>
                  <a:gd name="connsiteY19" fmla="*/ 1417701 h 2255330"/>
                  <a:gd name="connsiteX20" fmla="*/ 719640 w 1604924"/>
                  <a:gd name="connsiteY20" fmla="*/ 1172813 h 2255330"/>
                  <a:gd name="connsiteX21" fmla="*/ 796983 w 1604924"/>
                  <a:gd name="connsiteY21" fmla="*/ 1172813 h 2255330"/>
                  <a:gd name="connsiteX22" fmla="*/ 796983 w 1604924"/>
                  <a:gd name="connsiteY22" fmla="*/ 1250156 h 2255330"/>
                  <a:gd name="connsiteX23" fmla="*/ 719640 w 1604924"/>
                  <a:gd name="connsiteY23" fmla="*/ 1250156 h 2255330"/>
                  <a:gd name="connsiteX24" fmla="*/ 1273710 w 1604924"/>
                  <a:gd name="connsiteY24" fmla="*/ 1101280 h 2255330"/>
                  <a:gd name="connsiteX25" fmla="*/ 1191414 w 1604924"/>
                  <a:gd name="connsiteY25" fmla="*/ 1196435 h 2255330"/>
                  <a:gd name="connsiteX26" fmla="*/ 1600322 w 1604924"/>
                  <a:gd name="connsiteY26" fmla="*/ 1365218 h 2255330"/>
                  <a:gd name="connsiteX27" fmla="*/ 887757 w 1604924"/>
                  <a:gd name="connsiteY27" fmla="*/ 1896808 h 2255330"/>
                  <a:gd name="connsiteX28" fmla="*/ 796983 w 1604924"/>
                  <a:gd name="connsiteY28" fmla="*/ 1917294 h 2255330"/>
                  <a:gd name="connsiteX29" fmla="*/ 796983 w 1604924"/>
                  <a:gd name="connsiteY29" fmla="*/ 1920240 h 2255330"/>
                  <a:gd name="connsiteX30" fmla="*/ 783929 w 1604924"/>
                  <a:gd name="connsiteY30" fmla="*/ 1920240 h 2255330"/>
                  <a:gd name="connsiteX31" fmla="*/ 725204 w 1604924"/>
                  <a:gd name="connsiteY31" fmla="*/ 1933493 h 2255330"/>
                  <a:gd name="connsiteX32" fmla="*/ 4599 w 1604924"/>
                  <a:gd name="connsiteY32" fmla="*/ 1793271 h 2255330"/>
                  <a:gd name="connsiteX33" fmla="*/ 448083 w 1604924"/>
                  <a:gd name="connsiteY33" fmla="*/ 1354931 h 2255330"/>
                  <a:gd name="connsiteX34" fmla="*/ 448083 w 1604924"/>
                  <a:gd name="connsiteY34" fmla="*/ 1406270 h 2255330"/>
                  <a:gd name="connsiteX35" fmla="*/ 124995 w 1604924"/>
                  <a:gd name="connsiteY35" fmla="*/ 1723643 h 2255330"/>
                  <a:gd name="connsiteX36" fmla="*/ 857277 w 1604924"/>
                  <a:gd name="connsiteY36" fmla="*/ 1783270 h 2255330"/>
                  <a:gd name="connsiteX37" fmla="*/ 1461352 w 1604924"/>
                  <a:gd name="connsiteY37" fmla="*/ 1365122 h 2255330"/>
                  <a:gd name="connsiteX38" fmla="*/ 1148551 w 1604924"/>
                  <a:gd name="connsiteY38" fmla="*/ 1246060 h 2255330"/>
                  <a:gd name="connsiteX39" fmla="*/ 1086734 w 1604924"/>
                  <a:gd name="connsiteY39" fmla="*/ 1317497 h 2255330"/>
                  <a:gd name="connsiteX40" fmla="*/ 976434 w 1604924"/>
                  <a:gd name="connsiteY40" fmla="*/ 1207579 h 2255330"/>
                  <a:gd name="connsiteX41" fmla="*/ 719640 w 1604924"/>
                  <a:gd name="connsiteY41" fmla="*/ 1005269 h 2255330"/>
                  <a:gd name="connsiteX42" fmla="*/ 796983 w 1604924"/>
                  <a:gd name="connsiteY42" fmla="*/ 1005269 h 2255330"/>
                  <a:gd name="connsiteX43" fmla="*/ 796983 w 1604924"/>
                  <a:gd name="connsiteY43" fmla="*/ 1082612 h 2255330"/>
                  <a:gd name="connsiteX44" fmla="*/ 719640 w 1604924"/>
                  <a:gd name="connsiteY44" fmla="*/ 1082612 h 2255330"/>
                  <a:gd name="connsiteX45" fmla="*/ 719640 w 1604924"/>
                  <a:gd name="connsiteY45" fmla="*/ 837724 h 2255330"/>
                  <a:gd name="connsiteX46" fmla="*/ 796983 w 1604924"/>
                  <a:gd name="connsiteY46" fmla="*/ 837724 h 2255330"/>
                  <a:gd name="connsiteX47" fmla="*/ 796983 w 1604924"/>
                  <a:gd name="connsiteY47" fmla="*/ 915067 h 2255330"/>
                  <a:gd name="connsiteX48" fmla="*/ 719640 w 1604924"/>
                  <a:gd name="connsiteY48" fmla="*/ 915067 h 2255330"/>
                  <a:gd name="connsiteX49" fmla="*/ 719640 w 1604924"/>
                  <a:gd name="connsiteY49" fmla="*/ 670179 h 2255330"/>
                  <a:gd name="connsiteX50" fmla="*/ 796983 w 1604924"/>
                  <a:gd name="connsiteY50" fmla="*/ 670179 h 2255330"/>
                  <a:gd name="connsiteX51" fmla="*/ 796983 w 1604924"/>
                  <a:gd name="connsiteY51" fmla="*/ 747522 h 2255330"/>
                  <a:gd name="connsiteX52" fmla="*/ 719640 w 1604924"/>
                  <a:gd name="connsiteY52" fmla="*/ 747522 h 2255330"/>
                  <a:gd name="connsiteX53" fmla="*/ 719640 w 1604924"/>
                  <a:gd name="connsiteY53" fmla="*/ 502634 h 2255330"/>
                  <a:gd name="connsiteX54" fmla="*/ 796983 w 1604924"/>
                  <a:gd name="connsiteY54" fmla="*/ 502634 h 2255330"/>
                  <a:gd name="connsiteX55" fmla="*/ 796983 w 1604924"/>
                  <a:gd name="connsiteY55" fmla="*/ 579977 h 2255330"/>
                  <a:gd name="connsiteX56" fmla="*/ 719640 w 1604924"/>
                  <a:gd name="connsiteY56" fmla="*/ 579977 h 2255330"/>
                  <a:gd name="connsiteX57" fmla="*/ 719640 w 1604924"/>
                  <a:gd name="connsiteY57" fmla="*/ 335090 h 2255330"/>
                  <a:gd name="connsiteX58" fmla="*/ 796983 w 1604924"/>
                  <a:gd name="connsiteY58" fmla="*/ 335090 h 2255330"/>
                  <a:gd name="connsiteX59" fmla="*/ 796983 w 1604924"/>
                  <a:gd name="connsiteY59" fmla="*/ 412432 h 2255330"/>
                  <a:gd name="connsiteX60" fmla="*/ 719640 w 1604924"/>
                  <a:gd name="connsiteY60" fmla="*/ 412432 h 2255330"/>
                  <a:gd name="connsiteX61" fmla="*/ 719640 w 1604924"/>
                  <a:gd name="connsiteY61" fmla="*/ 167545 h 2255330"/>
                  <a:gd name="connsiteX62" fmla="*/ 796983 w 1604924"/>
                  <a:gd name="connsiteY62" fmla="*/ 167545 h 2255330"/>
                  <a:gd name="connsiteX63" fmla="*/ 796983 w 1604924"/>
                  <a:gd name="connsiteY63" fmla="*/ 244888 h 2255330"/>
                  <a:gd name="connsiteX64" fmla="*/ 719640 w 1604924"/>
                  <a:gd name="connsiteY64" fmla="*/ 244888 h 2255330"/>
                  <a:gd name="connsiteX65" fmla="*/ 719640 w 1604924"/>
                  <a:gd name="connsiteY65" fmla="*/ 0 h 2255330"/>
                  <a:gd name="connsiteX66" fmla="*/ 796983 w 1604924"/>
                  <a:gd name="connsiteY66" fmla="*/ 0 h 2255330"/>
                  <a:gd name="connsiteX67" fmla="*/ 796983 w 1604924"/>
                  <a:gd name="connsiteY67" fmla="*/ 77343 h 2255330"/>
                  <a:gd name="connsiteX68" fmla="*/ 719640 w 1604924"/>
                  <a:gd name="connsiteY68" fmla="*/ 77343 h 2255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1604924" h="2255330">
                    <a:moveTo>
                      <a:pt x="719640" y="2177987"/>
                    </a:moveTo>
                    <a:lnTo>
                      <a:pt x="796983" y="2177987"/>
                    </a:lnTo>
                    <a:lnTo>
                      <a:pt x="796983" y="2255330"/>
                    </a:lnTo>
                    <a:lnTo>
                      <a:pt x="719640" y="2255330"/>
                    </a:lnTo>
                    <a:close/>
                    <a:moveTo>
                      <a:pt x="719640" y="2010442"/>
                    </a:moveTo>
                    <a:lnTo>
                      <a:pt x="796983" y="2010442"/>
                    </a:lnTo>
                    <a:lnTo>
                      <a:pt x="796983" y="2087785"/>
                    </a:lnTo>
                    <a:lnTo>
                      <a:pt x="719640" y="2087785"/>
                    </a:lnTo>
                    <a:close/>
                    <a:moveTo>
                      <a:pt x="719640" y="1675352"/>
                    </a:moveTo>
                    <a:lnTo>
                      <a:pt x="796983" y="1675352"/>
                    </a:lnTo>
                    <a:lnTo>
                      <a:pt x="796983" y="1752695"/>
                    </a:lnTo>
                    <a:lnTo>
                      <a:pt x="719640" y="1752695"/>
                    </a:lnTo>
                    <a:close/>
                    <a:moveTo>
                      <a:pt x="719640" y="1507808"/>
                    </a:moveTo>
                    <a:lnTo>
                      <a:pt x="796983" y="1507808"/>
                    </a:lnTo>
                    <a:lnTo>
                      <a:pt x="796983" y="1585151"/>
                    </a:lnTo>
                    <a:lnTo>
                      <a:pt x="719640" y="1585151"/>
                    </a:lnTo>
                    <a:close/>
                    <a:moveTo>
                      <a:pt x="719640" y="1340358"/>
                    </a:moveTo>
                    <a:lnTo>
                      <a:pt x="796983" y="1340358"/>
                    </a:lnTo>
                    <a:lnTo>
                      <a:pt x="796983" y="1417701"/>
                    </a:lnTo>
                    <a:lnTo>
                      <a:pt x="719640" y="1417701"/>
                    </a:lnTo>
                    <a:close/>
                    <a:moveTo>
                      <a:pt x="719640" y="1172813"/>
                    </a:moveTo>
                    <a:lnTo>
                      <a:pt x="796983" y="1172813"/>
                    </a:lnTo>
                    <a:lnTo>
                      <a:pt x="796983" y="1250156"/>
                    </a:lnTo>
                    <a:lnTo>
                      <a:pt x="719640" y="1250156"/>
                    </a:lnTo>
                    <a:close/>
                    <a:moveTo>
                      <a:pt x="1273710" y="1101280"/>
                    </a:moveTo>
                    <a:lnTo>
                      <a:pt x="1191414" y="1196435"/>
                    </a:lnTo>
                    <a:cubicBezTo>
                      <a:pt x="1411917" y="1198911"/>
                      <a:pt x="1571461" y="1257776"/>
                      <a:pt x="1600322" y="1365218"/>
                    </a:cubicBezTo>
                    <a:cubicBezTo>
                      <a:pt x="1647375" y="1540573"/>
                      <a:pt x="1328288" y="1778603"/>
                      <a:pt x="887757" y="1896808"/>
                    </a:cubicBezTo>
                    <a:lnTo>
                      <a:pt x="796983" y="1917294"/>
                    </a:lnTo>
                    <a:lnTo>
                      <a:pt x="796983" y="1920240"/>
                    </a:lnTo>
                    <a:lnTo>
                      <a:pt x="783929" y="1920240"/>
                    </a:lnTo>
                    <a:lnTo>
                      <a:pt x="725204" y="1933493"/>
                    </a:lnTo>
                    <a:cubicBezTo>
                      <a:pt x="353632" y="2001422"/>
                      <a:pt x="45771" y="1946791"/>
                      <a:pt x="4599" y="1793271"/>
                    </a:cubicBezTo>
                    <a:cubicBezTo>
                      <a:pt x="-32168" y="1656302"/>
                      <a:pt x="154808" y="1481423"/>
                      <a:pt x="448083" y="1354931"/>
                    </a:cubicBezTo>
                    <a:lnTo>
                      <a:pt x="448083" y="1406270"/>
                    </a:lnTo>
                    <a:cubicBezTo>
                      <a:pt x="233389" y="1505045"/>
                      <a:pt x="99468" y="1628584"/>
                      <a:pt x="124995" y="1723643"/>
                    </a:cubicBezTo>
                    <a:cubicBezTo>
                      <a:pt x="160428" y="1855565"/>
                      <a:pt x="488278" y="1882235"/>
                      <a:pt x="857277" y="1783270"/>
                    </a:cubicBezTo>
                    <a:cubicBezTo>
                      <a:pt x="1226275" y="1684210"/>
                      <a:pt x="1496785" y="1497044"/>
                      <a:pt x="1461352" y="1365122"/>
                    </a:cubicBezTo>
                    <a:cubicBezTo>
                      <a:pt x="1440588" y="1287875"/>
                      <a:pt x="1319334" y="1247013"/>
                      <a:pt x="1148551" y="1246060"/>
                    </a:cubicBezTo>
                    <a:lnTo>
                      <a:pt x="1086734" y="1317497"/>
                    </a:lnTo>
                    <a:lnTo>
                      <a:pt x="976434" y="1207579"/>
                    </a:lnTo>
                    <a:close/>
                    <a:moveTo>
                      <a:pt x="719640" y="1005269"/>
                    </a:moveTo>
                    <a:lnTo>
                      <a:pt x="796983" y="1005269"/>
                    </a:lnTo>
                    <a:lnTo>
                      <a:pt x="796983" y="1082612"/>
                    </a:lnTo>
                    <a:lnTo>
                      <a:pt x="719640" y="1082612"/>
                    </a:lnTo>
                    <a:close/>
                    <a:moveTo>
                      <a:pt x="719640" y="837724"/>
                    </a:moveTo>
                    <a:lnTo>
                      <a:pt x="796983" y="837724"/>
                    </a:lnTo>
                    <a:lnTo>
                      <a:pt x="796983" y="915067"/>
                    </a:lnTo>
                    <a:lnTo>
                      <a:pt x="719640" y="915067"/>
                    </a:lnTo>
                    <a:close/>
                    <a:moveTo>
                      <a:pt x="719640" y="670179"/>
                    </a:moveTo>
                    <a:lnTo>
                      <a:pt x="796983" y="670179"/>
                    </a:lnTo>
                    <a:lnTo>
                      <a:pt x="796983" y="747522"/>
                    </a:lnTo>
                    <a:lnTo>
                      <a:pt x="719640" y="747522"/>
                    </a:lnTo>
                    <a:close/>
                    <a:moveTo>
                      <a:pt x="719640" y="502634"/>
                    </a:moveTo>
                    <a:lnTo>
                      <a:pt x="796983" y="502634"/>
                    </a:lnTo>
                    <a:lnTo>
                      <a:pt x="796983" y="579977"/>
                    </a:lnTo>
                    <a:lnTo>
                      <a:pt x="719640" y="579977"/>
                    </a:lnTo>
                    <a:close/>
                    <a:moveTo>
                      <a:pt x="719640" y="335090"/>
                    </a:moveTo>
                    <a:lnTo>
                      <a:pt x="796983" y="335090"/>
                    </a:lnTo>
                    <a:lnTo>
                      <a:pt x="796983" y="412432"/>
                    </a:lnTo>
                    <a:lnTo>
                      <a:pt x="719640" y="412432"/>
                    </a:lnTo>
                    <a:close/>
                    <a:moveTo>
                      <a:pt x="719640" y="167545"/>
                    </a:moveTo>
                    <a:lnTo>
                      <a:pt x="796983" y="167545"/>
                    </a:lnTo>
                    <a:lnTo>
                      <a:pt x="796983" y="244888"/>
                    </a:lnTo>
                    <a:lnTo>
                      <a:pt x="719640" y="244888"/>
                    </a:lnTo>
                    <a:close/>
                    <a:moveTo>
                      <a:pt x="719640" y="0"/>
                    </a:moveTo>
                    <a:lnTo>
                      <a:pt x="796983" y="0"/>
                    </a:lnTo>
                    <a:lnTo>
                      <a:pt x="796983" y="77343"/>
                    </a:lnTo>
                    <a:lnTo>
                      <a:pt x="719640" y="773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" name="Freihandform: Form 1036">
                <a:extLst>
                  <a:ext uri="{FF2B5EF4-FFF2-40B4-BE49-F238E27FC236}">
                    <a16:creationId xmlns:a16="http://schemas.microsoft.com/office/drawing/2014/main" id="{F674601B-EAC4-AB1D-74B5-E15E99E3F668}"/>
                  </a:ext>
                </a:extLst>
              </p:cNvPr>
              <p:cNvSpPr/>
              <p:nvPr/>
            </p:nvSpPr>
            <p:spPr bwMode="gray">
              <a:xfrm>
                <a:off x="5088266" y="2369343"/>
                <a:ext cx="2019300" cy="1085850"/>
              </a:xfrm>
              <a:custGeom>
                <a:avLst/>
                <a:gdLst>
                  <a:gd name="connsiteX0" fmla="*/ 2021384 w 2019300"/>
                  <a:gd name="connsiteY0" fmla="*/ 333375 h 1085850"/>
                  <a:gd name="connsiteX1" fmla="*/ 1504844 w 2019300"/>
                  <a:gd name="connsiteY1" fmla="*/ 120205 h 1085850"/>
                  <a:gd name="connsiteX2" fmla="*/ 1608761 w 2019300"/>
                  <a:gd name="connsiteY2" fmla="*/ 0 h 1085850"/>
                  <a:gd name="connsiteX3" fmla="*/ 1233286 w 2019300"/>
                  <a:gd name="connsiteY3" fmla="*/ 134302 h 1085850"/>
                  <a:gd name="connsiteX4" fmla="*/ 1372636 w 2019300"/>
                  <a:gd name="connsiteY4" fmla="*/ 273177 h 1085850"/>
                  <a:gd name="connsiteX5" fmla="*/ 1450646 w 2019300"/>
                  <a:gd name="connsiteY5" fmla="*/ 182880 h 1085850"/>
                  <a:gd name="connsiteX6" fmla="*/ 1845648 w 2019300"/>
                  <a:gd name="connsiteY6" fmla="*/ 333280 h 1085850"/>
                  <a:gd name="connsiteX7" fmla="*/ 1082695 w 2019300"/>
                  <a:gd name="connsiteY7" fmla="*/ 861441 h 1085850"/>
                  <a:gd name="connsiteX8" fmla="*/ 157818 w 2019300"/>
                  <a:gd name="connsiteY8" fmla="*/ 786194 h 1085850"/>
                  <a:gd name="connsiteX9" fmla="*/ 565964 w 2019300"/>
                  <a:gd name="connsiteY9" fmla="*/ 385286 h 1085850"/>
                  <a:gd name="connsiteX10" fmla="*/ 565964 w 2019300"/>
                  <a:gd name="connsiteY10" fmla="*/ 320421 h 1085850"/>
                  <a:gd name="connsiteX11" fmla="*/ 5799 w 2019300"/>
                  <a:gd name="connsiteY11" fmla="*/ 874109 h 1085850"/>
                  <a:gd name="connsiteX12" fmla="*/ 1121272 w 2019300"/>
                  <a:gd name="connsiteY12" fmla="*/ 1004888 h 1085850"/>
                  <a:gd name="connsiteX13" fmla="*/ 2021384 w 2019300"/>
                  <a:gd name="connsiteY13" fmla="*/ 333375 h 108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19300" h="1085850">
                    <a:moveTo>
                      <a:pt x="2021384" y="333375"/>
                    </a:moveTo>
                    <a:cubicBezTo>
                      <a:pt x="1984903" y="197644"/>
                      <a:pt x="1783354" y="123349"/>
                      <a:pt x="1504844" y="120205"/>
                    </a:cubicBezTo>
                    <a:lnTo>
                      <a:pt x="1608761" y="0"/>
                    </a:lnTo>
                    <a:lnTo>
                      <a:pt x="1233286" y="134302"/>
                    </a:lnTo>
                    <a:lnTo>
                      <a:pt x="1372636" y="273177"/>
                    </a:lnTo>
                    <a:lnTo>
                      <a:pt x="1450646" y="182880"/>
                    </a:lnTo>
                    <a:cubicBezTo>
                      <a:pt x="1666387" y="184118"/>
                      <a:pt x="1819549" y="235744"/>
                      <a:pt x="1845648" y="333280"/>
                    </a:cubicBezTo>
                    <a:cubicBezTo>
                      <a:pt x="1890320" y="499872"/>
                      <a:pt x="1548754" y="736378"/>
                      <a:pt x="1082695" y="861441"/>
                    </a:cubicBezTo>
                    <a:cubicBezTo>
                      <a:pt x="616637" y="986504"/>
                      <a:pt x="202490" y="952786"/>
                      <a:pt x="157818" y="786194"/>
                    </a:cubicBezTo>
                    <a:cubicBezTo>
                      <a:pt x="125623" y="666083"/>
                      <a:pt x="294692" y="510064"/>
                      <a:pt x="565964" y="385286"/>
                    </a:cubicBezTo>
                    <a:lnTo>
                      <a:pt x="565964" y="320421"/>
                    </a:lnTo>
                    <a:cubicBezTo>
                      <a:pt x="195442" y="480155"/>
                      <a:pt x="-40588" y="701135"/>
                      <a:pt x="5799" y="874109"/>
                    </a:cubicBezTo>
                    <a:cubicBezTo>
                      <a:pt x="65235" y="1095661"/>
                      <a:pt x="564631" y="1154239"/>
                      <a:pt x="1121272" y="1004888"/>
                    </a:cubicBezTo>
                    <a:cubicBezTo>
                      <a:pt x="1677818" y="855631"/>
                      <a:pt x="2080820" y="554927"/>
                      <a:pt x="2021384" y="333375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</p:grpSp>
      <p:grpSp>
        <p:nvGrpSpPr>
          <p:cNvPr id="52" name="Gruppieren 38">
            <a:extLst>
              <a:ext uri="{FF2B5EF4-FFF2-40B4-BE49-F238E27FC236}">
                <a16:creationId xmlns:a16="http://schemas.microsoft.com/office/drawing/2014/main" id="{37B6EA0F-265B-4105-D58C-6A304AF50C53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229522" y="2789612"/>
            <a:ext cx="685408" cy="187687"/>
            <a:chOff x="4357485" y="3410708"/>
            <a:chExt cx="2112342" cy="578424"/>
          </a:xfrm>
        </p:grpSpPr>
        <p:sp>
          <p:nvSpPr>
            <p:cNvPr id="54" name="Freihandform: Form 39">
              <a:extLst>
                <a:ext uri="{FF2B5EF4-FFF2-40B4-BE49-F238E27FC236}">
                  <a16:creationId xmlns:a16="http://schemas.microsoft.com/office/drawing/2014/main" id="{2E3957AB-A8CE-6138-B558-B6D8ED1E2326}"/>
                </a:ext>
              </a:extLst>
            </p:cNvPr>
            <p:cNvSpPr/>
            <p:nvPr/>
          </p:nvSpPr>
          <p:spPr bwMode="gray">
            <a:xfrm>
              <a:off x="4357485" y="3410710"/>
              <a:ext cx="1445795" cy="578422"/>
            </a:xfrm>
            <a:custGeom>
              <a:avLst/>
              <a:gdLst>
                <a:gd name="connsiteX0" fmla="*/ 1538572 w 1584197"/>
                <a:gd name="connsiteY0" fmla="*/ 175164 h 633793"/>
                <a:gd name="connsiteX1" fmla="*/ 1520856 w 1584197"/>
                <a:gd name="connsiteY1" fmla="*/ 185069 h 633793"/>
                <a:gd name="connsiteX2" fmla="*/ 1514284 w 1584197"/>
                <a:gd name="connsiteY2" fmla="*/ 219645 h 633793"/>
                <a:gd name="connsiteX3" fmla="*/ 1520094 w 1584197"/>
                <a:gd name="connsiteY3" fmla="*/ 253650 h 633793"/>
                <a:gd name="connsiteX4" fmla="*/ 1538096 w 1584197"/>
                <a:gd name="connsiteY4" fmla="*/ 264603 h 633793"/>
                <a:gd name="connsiteX5" fmla="*/ 1555051 w 1584197"/>
                <a:gd name="connsiteY5" fmla="*/ 255745 h 633793"/>
                <a:gd name="connsiteX6" fmla="*/ 1560194 w 1584197"/>
                <a:gd name="connsiteY6" fmla="*/ 241458 h 633793"/>
                <a:gd name="connsiteX7" fmla="*/ 1562099 w 1584197"/>
                <a:gd name="connsiteY7" fmla="*/ 221074 h 633793"/>
                <a:gd name="connsiteX8" fmla="*/ 1558003 w 1584197"/>
                <a:gd name="connsiteY8" fmla="*/ 190499 h 633793"/>
                <a:gd name="connsiteX9" fmla="*/ 1550478 w 1584197"/>
                <a:gd name="connsiteY9" fmla="*/ 178878 h 633793"/>
                <a:gd name="connsiteX10" fmla="*/ 1538572 w 1584197"/>
                <a:gd name="connsiteY10" fmla="*/ 175164 h 633793"/>
                <a:gd name="connsiteX11" fmla="*/ 1420272 w 1584197"/>
                <a:gd name="connsiteY11" fmla="*/ 175164 h 633793"/>
                <a:gd name="connsiteX12" fmla="*/ 1402556 w 1584197"/>
                <a:gd name="connsiteY12" fmla="*/ 185069 h 633793"/>
                <a:gd name="connsiteX13" fmla="*/ 1395984 w 1584197"/>
                <a:gd name="connsiteY13" fmla="*/ 219645 h 633793"/>
                <a:gd name="connsiteX14" fmla="*/ 1401794 w 1584197"/>
                <a:gd name="connsiteY14" fmla="*/ 253650 h 633793"/>
                <a:gd name="connsiteX15" fmla="*/ 1419796 w 1584197"/>
                <a:gd name="connsiteY15" fmla="*/ 264603 h 633793"/>
                <a:gd name="connsiteX16" fmla="*/ 1436751 w 1584197"/>
                <a:gd name="connsiteY16" fmla="*/ 255745 h 633793"/>
                <a:gd name="connsiteX17" fmla="*/ 1441894 w 1584197"/>
                <a:gd name="connsiteY17" fmla="*/ 241458 h 633793"/>
                <a:gd name="connsiteX18" fmla="*/ 1443799 w 1584197"/>
                <a:gd name="connsiteY18" fmla="*/ 221074 h 633793"/>
                <a:gd name="connsiteX19" fmla="*/ 1439703 w 1584197"/>
                <a:gd name="connsiteY19" fmla="*/ 190499 h 633793"/>
                <a:gd name="connsiteX20" fmla="*/ 1432178 w 1584197"/>
                <a:gd name="connsiteY20" fmla="*/ 178878 h 633793"/>
                <a:gd name="connsiteX21" fmla="*/ 1420272 w 1584197"/>
                <a:gd name="connsiteY21" fmla="*/ 175164 h 633793"/>
                <a:gd name="connsiteX22" fmla="*/ 1183671 w 1584197"/>
                <a:gd name="connsiteY22" fmla="*/ 175164 h 633793"/>
                <a:gd name="connsiteX23" fmla="*/ 1165955 w 1584197"/>
                <a:gd name="connsiteY23" fmla="*/ 185069 h 633793"/>
                <a:gd name="connsiteX24" fmla="*/ 1159382 w 1584197"/>
                <a:gd name="connsiteY24" fmla="*/ 219645 h 633793"/>
                <a:gd name="connsiteX25" fmla="*/ 1165193 w 1584197"/>
                <a:gd name="connsiteY25" fmla="*/ 253650 h 633793"/>
                <a:gd name="connsiteX26" fmla="*/ 1183195 w 1584197"/>
                <a:gd name="connsiteY26" fmla="*/ 264603 h 633793"/>
                <a:gd name="connsiteX27" fmla="*/ 1200149 w 1584197"/>
                <a:gd name="connsiteY27" fmla="*/ 255745 h 633793"/>
                <a:gd name="connsiteX28" fmla="*/ 1205293 w 1584197"/>
                <a:gd name="connsiteY28" fmla="*/ 241458 h 633793"/>
                <a:gd name="connsiteX29" fmla="*/ 1207198 w 1584197"/>
                <a:gd name="connsiteY29" fmla="*/ 221074 h 633793"/>
                <a:gd name="connsiteX30" fmla="*/ 1203102 w 1584197"/>
                <a:gd name="connsiteY30" fmla="*/ 190499 h 633793"/>
                <a:gd name="connsiteX31" fmla="*/ 1195577 w 1584197"/>
                <a:gd name="connsiteY31" fmla="*/ 178878 h 633793"/>
                <a:gd name="connsiteX32" fmla="*/ 1183671 w 1584197"/>
                <a:gd name="connsiteY32" fmla="*/ 175164 h 633793"/>
                <a:gd name="connsiteX33" fmla="*/ 1065371 w 1584197"/>
                <a:gd name="connsiteY33" fmla="*/ 175164 h 633793"/>
                <a:gd name="connsiteX34" fmla="*/ 1047655 w 1584197"/>
                <a:gd name="connsiteY34" fmla="*/ 185069 h 633793"/>
                <a:gd name="connsiteX35" fmla="*/ 1041082 w 1584197"/>
                <a:gd name="connsiteY35" fmla="*/ 219645 h 633793"/>
                <a:gd name="connsiteX36" fmla="*/ 1046893 w 1584197"/>
                <a:gd name="connsiteY36" fmla="*/ 253650 h 633793"/>
                <a:gd name="connsiteX37" fmla="*/ 1064895 w 1584197"/>
                <a:gd name="connsiteY37" fmla="*/ 264603 h 633793"/>
                <a:gd name="connsiteX38" fmla="*/ 1081849 w 1584197"/>
                <a:gd name="connsiteY38" fmla="*/ 255745 h 633793"/>
                <a:gd name="connsiteX39" fmla="*/ 1086993 w 1584197"/>
                <a:gd name="connsiteY39" fmla="*/ 241458 h 633793"/>
                <a:gd name="connsiteX40" fmla="*/ 1088898 w 1584197"/>
                <a:gd name="connsiteY40" fmla="*/ 221074 h 633793"/>
                <a:gd name="connsiteX41" fmla="*/ 1084802 w 1584197"/>
                <a:gd name="connsiteY41" fmla="*/ 190499 h 633793"/>
                <a:gd name="connsiteX42" fmla="*/ 1077277 w 1584197"/>
                <a:gd name="connsiteY42" fmla="*/ 178878 h 633793"/>
                <a:gd name="connsiteX43" fmla="*/ 1065371 w 1584197"/>
                <a:gd name="connsiteY43" fmla="*/ 175164 h 633793"/>
                <a:gd name="connsiteX44" fmla="*/ 710469 w 1584197"/>
                <a:gd name="connsiteY44" fmla="*/ 175164 h 633793"/>
                <a:gd name="connsiteX45" fmla="*/ 692753 w 1584197"/>
                <a:gd name="connsiteY45" fmla="*/ 185069 h 633793"/>
                <a:gd name="connsiteX46" fmla="*/ 686181 w 1584197"/>
                <a:gd name="connsiteY46" fmla="*/ 219645 h 633793"/>
                <a:gd name="connsiteX47" fmla="*/ 691991 w 1584197"/>
                <a:gd name="connsiteY47" fmla="*/ 253650 h 633793"/>
                <a:gd name="connsiteX48" fmla="*/ 709993 w 1584197"/>
                <a:gd name="connsiteY48" fmla="*/ 264603 h 633793"/>
                <a:gd name="connsiteX49" fmla="*/ 726948 w 1584197"/>
                <a:gd name="connsiteY49" fmla="*/ 255745 h 633793"/>
                <a:gd name="connsiteX50" fmla="*/ 732091 w 1584197"/>
                <a:gd name="connsiteY50" fmla="*/ 241458 h 633793"/>
                <a:gd name="connsiteX51" fmla="*/ 733996 w 1584197"/>
                <a:gd name="connsiteY51" fmla="*/ 221074 h 633793"/>
                <a:gd name="connsiteX52" fmla="*/ 729900 w 1584197"/>
                <a:gd name="connsiteY52" fmla="*/ 190499 h 633793"/>
                <a:gd name="connsiteX53" fmla="*/ 722375 w 1584197"/>
                <a:gd name="connsiteY53" fmla="*/ 178878 h 633793"/>
                <a:gd name="connsiteX54" fmla="*/ 710469 w 1584197"/>
                <a:gd name="connsiteY54" fmla="*/ 175164 h 633793"/>
                <a:gd name="connsiteX55" fmla="*/ 1538191 w 1584197"/>
                <a:gd name="connsiteY55" fmla="*/ 159352 h 633793"/>
                <a:gd name="connsiteX56" fmla="*/ 1564099 w 1584197"/>
                <a:gd name="connsiteY56" fmla="*/ 167734 h 633793"/>
                <a:gd name="connsiteX57" fmla="*/ 1579244 w 1584197"/>
                <a:gd name="connsiteY57" fmla="*/ 190308 h 633793"/>
                <a:gd name="connsiteX58" fmla="*/ 1584197 w 1584197"/>
                <a:gd name="connsiteY58" fmla="*/ 221265 h 633793"/>
                <a:gd name="connsiteX59" fmla="*/ 1574291 w 1584197"/>
                <a:gd name="connsiteY59" fmla="*/ 260508 h 633793"/>
                <a:gd name="connsiteX60" fmla="*/ 1538096 w 1584197"/>
                <a:gd name="connsiteY60" fmla="*/ 281177 h 633793"/>
                <a:gd name="connsiteX61" fmla="*/ 1502282 w 1584197"/>
                <a:gd name="connsiteY61" fmla="*/ 260984 h 633793"/>
                <a:gd name="connsiteX62" fmla="*/ 1492757 w 1584197"/>
                <a:gd name="connsiteY62" fmla="*/ 221074 h 633793"/>
                <a:gd name="connsiteX63" fmla="*/ 1505140 w 1584197"/>
                <a:gd name="connsiteY63" fmla="*/ 176497 h 633793"/>
                <a:gd name="connsiteX64" fmla="*/ 1519808 w 1584197"/>
                <a:gd name="connsiteY64" fmla="*/ 163352 h 633793"/>
                <a:gd name="connsiteX65" fmla="*/ 1538191 w 1584197"/>
                <a:gd name="connsiteY65" fmla="*/ 159352 h 633793"/>
                <a:gd name="connsiteX66" fmla="*/ 1419891 w 1584197"/>
                <a:gd name="connsiteY66" fmla="*/ 159352 h 633793"/>
                <a:gd name="connsiteX67" fmla="*/ 1445799 w 1584197"/>
                <a:gd name="connsiteY67" fmla="*/ 167734 h 633793"/>
                <a:gd name="connsiteX68" fmla="*/ 1460944 w 1584197"/>
                <a:gd name="connsiteY68" fmla="*/ 190308 h 633793"/>
                <a:gd name="connsiteX69" fmla="*/ 1465897 w 1584197"/>
                <a:gd name="connsiteY69" fmla="*/ 221265 h 633793"/>
                <a:gd name="connsiteX70" fmla="*/ 1455991 w 1584197"/>
                <a:gd name="connsiteY70" fmla="*/ 260508 h 633793"/>
                <a:gd name="connsiteX71" fmla="*/ 1419796 w 1584197"/>
                <a:gd name="connsiteY71" fmla="*/ 281177 h 633793"/>
                <a:gd name="connsiteX72" fmla="*/ 1383982 w 1584197"/>
                <a:gd name="connsiteY72" fmla="*/ 260984 h 633793"/>
                <a:gd name="connsiteX73" fmla="*/ 1374457 w 1584197"/>
                <a:gd name="connsiteY73" fmla="*/ 221074 h 633793"/>
                <a:gd name="connsiteX74" fmla="*/ 1386840 w 1584197"/>
                <a:gd name="connsiteY74" fmla="*/ 176497 h 633793"/>
                <a:gd name="connsiteX75" fmla="*/ 1401508 w 1584197"/>
                <a:gd name="connsiteY75" fmla="*/ 163352 h 633793"/>
                <a:gd name="connsiteX76" fmla="*/ 1419891 w 1584197"/>
                <a:gd name="connsiteY76" fmla="*/ 159352 h 633793"/>
                <a:gd name="connsiteX77" fmla="*/ 1183290 w 1584197"/>
                <a:gd name="connsiteY77" fmla="*/ 159352 h 633793"/>
                <a:gd name="connsiteX78" fmla="*/ 1209198 w 1584197"/>
                <a:gd name="connsiteY78" fmla="*/ 167734 h 633793"/>
                <a:gd name="connsiteX79" fmla="*/ 1224343 w 1584197"/>
                <a:gd name="connsiteY79" fmla="*/ 190308 h 633793"/>
                <a:gd name="connsiteX80" fmla="*/ 1229296 w 1584197"/>
                <a:gd name="connsiteY80" fmla="*/ 221265 h 633793"/>
                <a:gd name="connsiteX81" fmla="*/ 1219390 w 1584197"/>
                <a:gd name="connsiteY81" fmla="*/ 260508 h 633793"/>
                <a:gd name="connsiteX82" fmla="*/ 1183195 w 1584197"/>
                <a:gd name="connsiteY82" fmla="*/ 281177 h 633793"/>
                <a:gd name="connsiteX83" fmla="*/ 1147381 w 1584197"/>
                <a:gd name="connsiteY83" fmla="*/ 260984 h 633793"/>
                <a:gd name="connsiteX84" fmla="*/ 1137856 w 1584197"/>
                <a:gd name="connsiteY84" fmla="*/ 221074 h 633793"/>
                <a:gd name="connsiteX85" fmla="*/ 1150239 w 1584197"/>
                <a:gd name="connsiteY85" fmla="*/ 176497 h 633793"/>
                <a:gd name="connsiteX86" fmla="*/ 1164907 w 1584197"/>
                <a:gd name="connsiteY86" fmla="*/ 163352 h 633793"/>
                <a:gd name="connsiteX87" fmla="*/ 1183290 w 1584197"/>
                <a:gd name="connsiteY87" fmla="*/ 159352 h 633793"/>
                <a:gd name="connsiteX88" fmla="*/ 1064990 w 1584197"/>
                <a:gd name="connsiteY88" fmla="*/ 159352 h 633793"/>
                <a:gd name="connsiteX89" fmla="*/ 1090898 w 1584197"/>
                <a:gd name="connsiteY89" fmla="*/ 167734 h 633793"/>
                <a:gd name="connsiteX90" fmla="*/ 1106043 w 1584197"/>
                <a:gd name="connsiteY90" fmla="*/ 190308 h 633793"/>
                <a:gd name="connsiteX91" fmla="*/ 1110996 w 1584197"/>
                <a:gd name="connsiteY91" fmla="*/ 221265 h 633793"/>
                <a:gd name="connsiteX92" fmla="*/ 1101090 w 1584197"/>
                <a:gd name="connsiteY92" fmla="*/ 260508 h 633793"/>
                <a:gd name="connsiteX93" fmla="*/ 1064895 w 1584197"/>
                <a:gd name="connsiteY93" fmla="*/ 281177 h 633793"/>
                <a:gd name="connsiteX94" fmla="*/ 1029081 w 1584197"/>
                <a:gd name="connsiteY94" fmla="*/ 260984 h 633793"/>
                <a:gd name="connsiteX95" fmla="*/ 1019556 w 1584197"/>
                <a:gd name="connsiteY95" fmla="*/ 221074 h 633793"/>
                <a:gd name="connsiteX96" fmla="*/ 1031939 w 1584197"/>
                <a:gd name="connsiteY96" fmla="*/ 176497 h 633793"/>
                <a:gd name="connsiteX97" fmla="*/ 1046607 w 1584197"/>
                <a:gd name="connsiteY97" fmla="*/ 163352 h 633793"/>
                <a:gd name="connsiteX98" fmla="*/ 1064990 w 1584197"/>
                <a:gd name="connsiteY98" fmla="*/ 159352 h 633793"/>
                <a:gd name="connsiteX99" fmla="*/ 710088 w 1584197"/>
                <a:gd name="connsiteY99" fmla="*/ 159352 h 633793"/>
                <a:gd name="connsiteX100" fmla="*/ 735996 w 1584197"/>
                <a:gd name="connsiteY100" fmla="*/ 167734 h 633793"/>
                <a:gd name="connsiteX101" fmla="*/ 751141 w 1584197"/>
                <a:gd name="connsiteY101" fmla="*/ 190308 h 633793"/>
                <a:gd name="connsiteX102" fmla="*/ 756094 w 1584197"/>
                <a:gd name="connsiteY102" fmla="*/ 221265 h 633793"/>
                <a:gd name="connsiteX103" fmla="*/ 746188 w 1584197"/>
                <a:gd name="connsiteY103" fmla="*/ 260508 h 633793"/>
                <a:gd name="connsiteX104" fmla="*/ 709993 w 1584197"/>
                <a:gd name="connsiteY104" fmla="*/ 281177 h 633793"/>
                <a:gd name="connsiteX105" fmla="*/ 674179 w 1584197"/>
                <a:gd name="connsiteY105" fmla="*/ 260984 h 633793"/>
                <a:gd name="connsiteX106" fmla="*/ 664654 w 1584197"/>
                <a:gd name="connsiteY106" fmla="*/ 221074 h 633793"/>
                <a:gd name="connsiteX107" fmla="*/ 677036 w 1584197"/>
                <a:gd name="connsiteY107" fmla="*/ 176497 h 633793"/>
                <a:gd name="connsiteX108" fmla="*/ 691705 w 1584197"/>
                <a:gd name="connsiteY108" fmla="*/ 163352 h 633793"/>
                <a:gd name="connsiteX109" fmla="*/ 710088 w 1584197"/>
                <a:gd name="connsiteY109" fmla="*/ 159352 h 633793"/>
                <a:gd name="connsiteX110" fmla="*/ 1304735 w 1584197"/>
                <a:gd name="connsiteY110" fmla="*/ 158780 h 633793"/>
                <a:gd name="connsiteX111" fmla="*/ 1318927 w 1584197"/>
                <a:gd name="connsiteY111" fmla="*/ 158780 h 633793"/>
                <a:gd name="connsiteX112" fmla="*/ 1318927 w 1584197"/>
                <a:gd name="connsiteY112" fmla="*/ 262126 h 633793"/>
                <a:gd name="connsiteX113" fmla="*/ 1352264 w 1584197"/>
                <a:gd name="connsiteY113" fmla="*/ 262126 h 633793"/>
                <a:gd name="connsiteX114" fmla="*/ 1352264 w 1584197"/>
                <a:gd name="connsiteY114" fmla="*/ 279462 h 633793"/>
                <a:gd name="connsiteX115" fmla="*/ 1261872 w 1584197"/>
                <a:gd name="connsiteY115" fmla="*/ 279462 h 633793"/>
                <a:gd name="connsiteX116" fmla="*/ 1261872 w 1584197"/>
                <a:gd name="connsiteY116" fmla="*/ 262031 h 633793"/>
                <a:gd name="connsiteX117" fmla="*/ 1297495 w 1584197"/>
                <a:gd name="connsiteY117" fmla="*/ 262031 h 633793"/>
                <a:gd name="connsiteX118" fmla="*/ 1297495 w 1584197"/>
                <a:gd name="connsiteY118" fmla="*/ 187355 h 633793"/>
                <a:gd name="connsiteX119" fmla="*/ 1265206 w 1584197"/>
                <a:gd name="connsiteY119" fmla="*/ 208691 h 633793"/>
                <a:gd name="connsiteX120" fmla="*/ 1265206 w 1584197"/>
                <a:gd name="connsiteY120" fmla="*/ 187355 h 633793"/>
                <a:gd name="connsiteX121" fmla="*/ 1281112 w 1584197"/>
                <a:gd name="connsiteY121" fmla="*/ 180592 h 633793"/>
                <a:gd name="connsiteX122" fmla="*/ 1290733 w 1584197"/>
                <a:gd name="connsiteY122" fmla="*/ 173830 h 633793"/>
                <a:gd name="connsiteX123" fmla="*/ 1304735 w 1584197"/>
                <a:gd name="connsiteY123" fmla="*/ 158780 h 633793"/>
                <a:gd name="connsiteX124" fmla="*/ 949833 w 1584197"/>
                <a:gd name="connsiteY124" fmla="*/ 158780 h 633793"/>
                <a:gd name="connsiteX125" fmla="*/ 964025 w 1584197"/>
                <a:gd name="connsiteY125" fmla="*/ 158780 h 633793"/>
                <a:gd name="connsiteX126" fmla="*/ 964025 w 1584197"/>
                <a:gd name="connsiteY126" fmla="*/ 262126 h 633793"/>
                <a:gd name="connsiteX127" fmla="*/ 997362 w 1584197"/>
                <a:gd name="connsiteY127" fmla="*/ 262126 h 633793"/>
                <a:gd name="connsiteX128" fmla="*/ 997362 w 1584197"/>
                <a:gd name="connsiteY128" fmla="*/ 279462 h 633793"/>
                <a:gd name="connsiteX129" fmla="*/ 906970 w 1584197"/>
                <a:gd name="connsiteY129" fmla="*/ 279462 h 633793"/>
                <a:gd name="connsiteX130" fmla="*/ 906970 w 1584197"/>
                <a:gd name="connsiteY130" fmla="*/ 262031 h 633793"/>
                <a:gd name="connsiteX131" fmla="*/ 942593 w 1584197"/>
                <a:gd name="connsiteY131" fmla="*/ 262031 h 633793"/>
                <a:gd name="connsiteX132" fmla="*/ 942593 w 1584197"/>
                <a:gd name="connsiteY132" fmla="*/ 187355 h 633793"/>
                <a:gd name="connsiteX133" fmla="*/ 910304 w 1584197"/>
                <a:gd name="connsiteY133" fmla="*/ 208691 h 633793"/>
                <a:gd name="connsiteX134" fmla="*/ 910304 w 1584197"/>
                <a:gd name="connsiteY134" fmla="*/ 187355 h 633793"/>
                <a:gd name="connsiteX135" fmla="*/ 926210 w 1584197"/>
                <a:gd name="connsiteY135" fmla="*/ 180592 h 633793"/>
                <a:gd name="connsiteX136" fmla="*/ 935831 w 1584197"/>
                <a:gd name="connsiteY136" fmla="*/ 173830 h 633793"/>
                <a:gd name="connsiteX137" fmla="*/ 949833 w 1584197"/>
                <a:gd name="connsiteY137" fmla="*/ 158780 h 633793"/>
                <a:gd name="connsiteX138" fmla="*/ 831532 w 1584197"/>
                <a:gd name="connsiteY138" fmla="*/ 158780 h 633793"/>
                <a:gd name="connsiteX139" fmla="*/ 845724 w 1584197"/>
                <a:gd name="connsiteY139" fmla="*/ 158780 h 633793"/>
                <a:gd name="connsiteX140" fmla="*/ 845724 w 1584197"/>
                <a:gd name="connsiteY140" fmla="*/ 262126 h 633793"/>
                <a:gd name="connsiteX141" fmla="*/ 879061 w 1584197"/>
                <a:gd name="connsiteY141" fmla="*/ 262126 h 633793"/>
                <a:gd name="connsiteX142" fmla="*/ 879061 w 1584197"/>
                <a:gd name="connsiteY142" fmla="*/ 279462 h 633793"/>
                <a:gd name="connsiteX143" fmla="*/ 788669 w 1584197"/>
                <a:gd name="connsiteY143" fmla="*/ 279462 h 633793"/>
                <a:gd name="connsiteX144" fmla="*/ 788669 w 1584197"/>
                <a:gd name="connsiteY144" fmla="*/ 262031 h 633793"/>
                <a:gd name="connsiteX145" fmla="*/ 824293 w 1584197"/>
                <a:gd name="connsiteY145" fmla="*/ 262031 h 633793"/>
                <a:gd name="connsiteX146" fmla="*/ 824293 w 1584197"/>
                <a:gd name="connsiteY146" fmla="*/ 187355 h 633793"/>
                <a:gd name="connsiteX147" fmla="*/ 792003 w 1584197"/>
                <a:gd name="connsiteY147" fmla="*/ 208691 h 633793"/>
                <a:gd name="connsiteX148" fmla="*/ 792003 w 1584197"/>
                <a:gd name="connsiteY148" fmla="*/ 187355 h 633793"/>
                <a:gd name="connsiteX149" fmla="*/ 807910 w 1584197"/>
                <a:gd name="connsiteY149" fmla="*/ 180592 h 633793"/>
                <a:gd name="connsiteX150" fmla="*/ 817530 w 1584197"/>
                <a:gd name="connsiteY150" fmla="*/ 173830 h 633793"/>
                <a:gd name="connsiteX151" fmla="*/ 831532 w 1584197"/>
                <a:gd name="connsiteY151" fmla="*/ 158780 h 633793"/>
                <a:gd name="connsiteX152" fmla="*/ 316897 w 1584197"/>
                <a:gd name="connsiteY152" fmla="*/ 0 h 633793"/>
                <a:gd name="connsiteX153" fmla="*/ 633794 w 1584197"/>
                <a:gd name="connsiteY153" fmla="*/ 316897 h 633793"/>
                <a:gd name="connsiteX154" fmla="*/ 316897 w 1584197"/>
                <a:gd name="connsiteY154" fmla="*/ 633793 h 633793"/>
                <a:gd name="connsiteX155" fmla="*/ 0 w 1584197"/>
                <a:gd name="connsiteY155" fmla="*/ 316897 h 633793"/>
                <a:gd name="connsiteX156" fmla="*/ 316897 w 1584197"/>
                <a:gd name="connsiteY156" fmla="*/ 0 h 63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1584197" h="633793">
                  <a:moveTo>
                    <a:pt x="1538572" y="175164"/>
                  </a:moveTo>
                  <a:cubicBezTo>
                    <a:pt x="1530381" y="175164"/>
                    <a:pt x="1524571" y="178497"/>
                    <a:pt x="1520856" y="185069"/>
                  </a:cubicBezTo>
                  <a:cubicBezTo>
                    <a:pt x="1516474" y="192975"/>
                    <a:pt x="1514284" y="204501"/>
                    <a:pt x="1514284" y="219645"/>
                  </a:cubicBezTo>
                  <a:cubicBezTo>
                    <a:pt x="1514284" y="234981"/>
                    <a:pt x="1516189" y="246315"/>
                    <a:pt x="1520094" y="253650"/>
                  </a:cubicBezTo>
                  <a:cubicBezTo>
                    <a:pt x="1523999" y="260889"/>
                    <a:pt x="1530000" y="264603"/>
                    <a:pt x="1538096" y="264603"/>
                  </a:cubicBezTo>
                  <a:cubicBezTo>
                    <a:pt x="1545621" y="264603"/>
                    <a:pt x="1551240" y="261651"/>
                    <a:pt x="1555051" y="255745"/>
                  </a:cubicBezTo>
                  <a:cubicBezTo>
                    <a:pt x="1557241" y="252411"/>
                    <a:pt x="1558956" y="247649"/>
                    <a:pt x="1560194" y="241458"/>
                  </a:cubicBezTo>
                  <a:cubicBezTo>
                    <a:pt x="1561432" y="235266"/>
                    <a:pt x="1562099" y="228504"/>
                    <a:pt x="1562099" y="221074"/>
                  </a:cubicBezTo>
                  <a:cubicBezTo>
                    <a:pt x="1562099" y="208025"/>
                    <a:pt x="1560765" y="197833"/>
                    <a:pt x="1558003" y="190499"/>
                  </a:cubicBezTo>
                  <a:cubicBezTo>
                    <a:pt x="1556098" y="185165"/>
                    <a:pt x="1553622" y="181355"/>
                    <a:pt x="1550478" y="178878"/>
                  </a:cubicBezTo>
                  <a:cubicBezTo>
                    <a:pt x="1547431" y="176402"/>
                    <a:pt x="1543430" y="175164"/>
                    <a:pt x="1538572" y="175164"/>
                  </a:cubicBezTo>
                  <a:close/>
                  <a:moveTo>
                    <a:pt x="1420272" y="175164"/>
                  </a:moveTo>
                  <a:cubicBezTo>
                    <a:pt x="1412081" y="175164"/>
                    <a:pt x="1406270" y="178497"/>
                    <a:pt x="1402556" y="185069"/>
                  </a:cubicBezTo>
                  <a:cubicBezTo>
                    <a:pt x="1398174" y="192975"/>
                    <a:pt x="1395984" y="204501"/>
                    <a:pt x="1395984" y="219645"/>
                  </a:cubicBezTo>
                  <a:cubicBezTo>
                    <a:pt x="1395984" y="234981"/>
                    <a:pt x="1397889" y="246315"/>
                    <a:pt x="1401794" y="253650"/>
                  </a:cubicBezTo>
                  <a:cubicBezTo>
                    <a:pt x="1405699" y="260889"/>
                    <a:pt x="1411700" y="264603"/>
                    <a:pt x="1419796" y="264603"/>
                  </a:cubicBezTo>
                  <a:cubicBezTo>
                    <a:pt x="1427321" y="264603"/>
                    <a:pt x="1432940" y="261651"/>
                    <a:pt x="1436751" y="255745"/>
                  </a:cubicBezTo>
                  <a:cubicBezTo>
                    <a:pt x="1438941" y="252411"/>
                    <a:pt x="1440656" y="247649"/>
                    <a:pt x="1441894" y="241458"/>
                  </a:cubicBezTo>
                  <a:cubicBezTo>
                    <a:pt x="1443132" y="235266"/>
                    <a:pt x="1443799" y="228504"/>
                    <a:pt x="1443799" y="221074"/>
                  </a:cubicBezTo>
                  <a:cubicBezTo>
                    <a:pt x="1443799" y="208025"/>
                    <a:pt x="1442465" y="197833"/>
                    <a:pt x="1439703" y="190499"/>
                  </a:cubicBezTo>
                  <a:cubicBezTo>
                    <a:pt x="1437798" y="185165"/>
                    <a:pt x="1435322" y="181355"/>
                    <a:pt x="1432178" y="178878"/>
                  </a:cubicBezTo>
                  <a:cubicBezTo>
                    <a:pt x="1429131" y="176402"/>
                    <a:pt x="1425130" y="175164"/>
                    <a:pt x="1420272" y="175164"/>
                  </a:cubicBezTo>
                  <a:close/>
                  <a:moveTo>
                    <a:pt x="1183671" y="175164"/>
                  </a:moveTo>
                  <a:cubicBezTo>
                    <a:pt x="1175480" y="175164"/>
                    <a:pt x="1169669" y="178497"/>
                    <a:pt x="1165955" y="185069"/>
                  </a:cubicBezTo>
                  <a:cubicBezTo>
                    <a:pt x="1161573" y="192975"/>
                    <a:pt x="1159382" y="204501"/>
                    <a:pt x="1159382" y="219645"/>
                  </a:cubicBezTo>
                  <a:cubicBezTo>
                    <a:pt x="1159382" y="234981"/>
                    <a:pt x="1161287" y="246315"/>
                    <a:pt x="1165193" y="253650"/>
                  </a:cubicBezTo>
                  <a:cubicBezTo>
                    <a:pt x="1169098" y="260889"/>
                    <a:pt x="1175099" y="264603"/>
                    <a:pt x="1183195" y="264603"/>
                  </a:cubicBezTo>
                  <a:cubicBezTo>
                    <a:pt x="1190720" y="264603"/>
                    <a:pt x="1196339" y="261651"/>
                    <a:pt x="1200149" y="255745"/>
                  </a:cubicBezTo>
                  <a:cubicBezTo>
                    <a:pt x="1202340" y="252411"/>
                    <a:pt x="1204055" y="247649"/>
                    <a:pt x="1205293" y="241458"/>
                  </a:cubicBezTo>
                  <a:cubicBezTo>
                    <a:pt x="1206531" y="235266"/>
                    <a:pt x="1207198" y="228504"/>
                    <a:pt x="1207198" y="221074"/>
                  </a:cubicBezTo>
                  <a:cubicBezTo>
                    <a:pt x="1207198" y="208025"/>
                    <a:pt x="1205864" y="197833"/>
                    <a:pt x="1203102" y="190499"/>
                  </a:cubicBezTo>
                  <a:cubicBezTo>
                    <a:pt x="1201197" y="185165"/>
                    <a:pt x="1198721" y="181355"/>
                    <a:pt x="1195577" y="178878"/>
                  </a:cubicBezTo>
                  <a:cubicBezTo>
                    <a:pt x="1192530" y="176402"/>
                    <a:pt x="1188529" y="175164"/>
                    <a:pt x="1183671" y="175164"/>
                  </a:cubicBezTo>
                  <a:close/>
                  <a:moveTo>
                    <a:pt x="1065371" y="175164"/>
                  </a:moveTo>
                  <a:cubicBezTo>
                    <a:pt x="1057180" y="175164"/>
                    <a:pt x="1051369" y="178497"/>
                    <a:pt x="1047655" y="185069"/>
                  </a:cubicBezTo>
                  <a:cubicBezTo>
                    <a:pt x="1043273" y="192975"/>
                    <a:pt x="1041082" y="204501"/>
                    <a:pt x="1041082" y="219645"/>
                  </a:cubicBezTo>
                  <a:cubicBezTo>
                    <a:pt x="1041082" y="234981"/>
                    <a:pt x="1042987" y="246315"/>
                    <a:pt x="1046893" y="253650"/>
                  </a:cubicBezTo>
                  <a:cubicBezTo>
                    <a:pt x="1050798" y="260889"/>
                    <a:pt x="1056799" y="264603"/>
                    <a:pt x="1064895" y="264603"/>
                  </a:cubicBezTo>
                  <a:cubicBezTo>
                    <a:pt x="1072420" y="264603"/>
                    <a:pt x="1078039" y="261651"/>
                    <a:pt x="1081849" y="255745"/>
                  </a:cubicBezTo>
                  <a:cubicBezTo>
                    <a:pt x="1084040" y="252411"/>
                    <a:pt x="1085755" y="247649"/>
                    <a:pt x="1086993" y="241458"/>
                  </a:cubicBezTo>
                  <a:cubicBezTo>
                    <a:pt x="1088231" y="235266"/>
                    <a:pt x="1088898" y="228504"/>
                    <a:pt x="1088898" y="221074"/>
                  </a:cubicBezTo>
                  <a:cubicBezTo>
                    <a:pt x="1088898" y="208025"/>
                    <a:pt x="1087564" y="197833"/>
                    <a:pt x="1084802" y="190499"/>
                  </a:cubicBezTo>
                  <a:cubicBezTo>
                    <a:pt x="1082897" y="185165"/>
                    <a:pt x="1080421" y="181355"/>
                    <a:pt x="1077277" y="178878"/>
                  </a:cubicBezTo>
                  <a:cubicBezTo>
                    <a:pt x="1074229" y="176402"/>
                    <a:pt x="1070229" y="175164"/>
                    <a:pt x="1065371" y="175164"/>
                  </a:cubicBezTo>
                  <a:close/>
                  <a:moveTo>
                    <a:pt x="710469" y="175164"/>
                  </a:moveTo>
                  <a:cubicBezTo>
                    <a:pt x="702278" y="175164"/>
                    <a:pt x="696467" y="178497"/>
                    <a:pt x="692753" y="185069"/>
                  </a:cubicBezTo>
                  <a:cubicBezTo>
                    <a:pt x="688371" y="192975"/>
                    <a:pt x="686181" y="204501"/>
                    <a:pt x="686181" y="219645"/>
                  </a:cubicBezTo>
                  <a:cubicBezTo>
                    <a:pt x="686181" y="234981"/>
                    <a:pt x="688085" y="246315"/>
                    <a:pt x="691991" y="253650"/>
                  </a:cubicBezTo>
                  <a:cubicBezTo>
                    <a:pt x="695896" y="260889"/>
                    <a:pt x="701897" y="264603"/>
                    <a:pt x="709993" y="264603"/>
                  </a:cubicBezTo>
                  <a:cubicBezTo>
                    <a:pt x="717518" y="264603"/>
                    <a:pt x="723137" y="261651"/>
                    <a:pt x="726948" y="255745"/>
                  </a:cubicBezTo>
                  <a:cubicBezTo>
                    <a:pt x="729138" y="252411"/>
                    <a:pt x="730853" y="247649"/>
                    <a:pt x="732091" y="241458"/>
                  </a:cubicBezTo>
                  <a:cubicBezTo>
                    <a:pt x="733329" y="235266"/>
                    <a:pt x="733996" y="228504"/>
                    <a:pt x="733996" y="221074"/>
                  </a:cubicBezTo>
                  <a:cubicBezTo>
                    <a:pt x="733996" y="208025"/>
                    <a:pt x="732662" y="197833"/>
                    <a:pt x="729900" y="190499"/>
                  </a:cubicBezTo>
                  <a:cubicBezTo>
                    <a:pt x="727995" y="185165"/>
                    <a:pt x="725519" y="181355"/>
                    <a:pt x="722375" y="178878"/>
                  </a:cubicBezTo>
                  <a:cubicBezTo>
                    <a:pt x="719327" y="176402"/>
                    <a:pt x="715327" y="175164"/>
                    <a:pt x="710469" y="175164"/>
                  </a:cubicBezTo>
                  <a:close/>
                  <a:moveTo>
                    <a:pt x="1538191" y="159352"/>
                  </a:moveTo>
                  <a:cubicBezTo>
                    <a:pt x="1548193" y="159352"/>
                    <a:pt x="1556860" y="162114"/>
                    <a:pt x="1564099" y="167734"/>
                  </a:cubicBezTo>
                  <a:cubicBezTo>
                    <a:pt x="1570767" y="172782"/>
                    <a:pt x="1575815" y="180307"/>
                    <a:pt x="1579244" y="190308"/>
                  </a:cubicBezTo>
                  <a:cubicBezTo>
                    <a:pt x="1582578" y="199738"/>
                    <a:pt x="1584197" y="210025"/>
                    <a:pt x="1584197" y="221265"/>
                  </a:cubicBezTo>
                  <a:cubicBezTo>
                    <a:pt x="1584197" y="236123"/>
                    <a:pt x="1580863" y="249268"/>
                    <a:pt x="1574291" y="260508"/>
                  </a:cubicBezTo>
                  <a:cubicBezTo>
                    <a:pt x="1566290" y="274319"/>
                    <a:pt x="1554193" y="281177"/>
                    <a:pt x="1538096" y="281177"/>
                  </a:cubicBezTo>
                  <a:cubicBezTo>
                    <a:pt x="1522189" y="281177"/>
                    <a:pt x="1510283" y="274414"/>
                    <a:pt x="1502282" y="260984"/>
                  </a:cubicBezTo>
                  <a:cubicBezTo>
                    <a:pt x="1495900" y="250221"/>
                    <a:pt x="1492757" y="236885"/>
                    <a:pt x="1492757" y="221074"/>
                  </a:cubicBezTo>
                  <a:cubicBezTo>
                    <a:pt x="1492757" y="202405"/>
                    <a:pt x="1496853" y="187546"/>
                    <a:pt x="1505140" y="176497"/>
                  </a:cubicBezTo>
                  <a:cubicBezTo>
                    <a:pt x="1509711" y="170401"/>
                    <a:pt x="1514569" y="166019"/>
                    <a:pt x="1519808" y="163352"/>
                  </a:cubicBezTo>
                  <a:cubicBezTo>
                    <a:pt x="1525047" y="160685"/>
                    <a:pt x="1531143" y="159352"/>
                    <a:pt x="1538191" y="159352"/>
                  </a:cubicBezTo>
                  <a:close/>
                  <a:moveTo>
                    <a:pt x="1419891" y="159352"/>
                  </a:moveTo>
                  <a:cubicBezTo>
                    <a:pt x="1429893" y="159352"/>
                    <a:pt x="1438560" y="162114"/>
                    <a:pt x="1445799" y="167734"/>
                  </a:cubicBezTo>
                  <a:cubicBezTo>
                    <a:pt x="1452467" y="172782"/>
                    <a:pt x="1457515" y="180307"/>
                    <a:pt x="1460944" y="190308"/>
                  </a:cubicBezTo>
                  <a:cubicBezTo>
                    <a:pt x="1464278" y="199738"/>
                    <a:pt x="1465897" y="210025"/>
                    <a:pt x="1465897" y="221265"/>
                  </a:cubicBezTo>
                  <a:cubicBezTo>
                    <a:pt x="1465897" y="236123"/>
                    <a:pt x="1462563" y="249268"/>
                    <a:pt x="1455991" y="260508"/>
                  </a:cubicBezTo>
                  <a:cubicBezTo>
                    <a:pt x="1447990" y="274319"/>
                    <a:pt x="1435893" y="281177"/>
                    <a:pt x="1419796" y="281177"/>
                  </a:cubicBezTo>
                  <a:cubicBezTo>
                    <a:pt x="1403889" y="281177"/>
                    <a:pt x="1391983" y="274414"/>
                    <a:pt x="1383982" y="260984"/>
                  </a:cubicBezTo>
                  <a:cubicBezTo>
                    <a:pt x="1377600" y="250221"/>
                    <a:pt x="1374457" y="236885"/>
                    <a:pt x="1374457" y="221074"/>
                  </a:cubicBezTo>
                  <a:cubicBezTo>
                    <a:pt x="1374457" y="202405"/>
                    <a:pt x="1378553" y="187546"/>
                    <a:pt x="1386840" y="176497"/>
                  </a:cubicBezTo>
                  <a:cubicBezTo>
                    <a:pt x="1391411" y="170401"/>
                    <a:pt x="1396269" y="166019"/>
                    <a:pt x="1401508" y="163352"/>
                  </a:cubicBezTo>
                  <a:cubicBezTo>
                    <a:pt x="1406747" y="160685"/>
                    <a:pt x="1412843" y="159352"/>
                    <a:pt x="1419891" y="159352"/>
                  </a:cubicBezTo>
                  <a:close/>
                  <a:moveTo>
                    <a:pt x="1183290" y="159352"/>
                  </a:moveTo>
                  <a:cubicBezTo>
                    <a:pt x="1193291" y="159352"/>
                    <a:pt x="1201959" y="162114"/>
                    <a:pt x="1209198" y="167734"/>
                  </a:cubicBezTo>
                  <a:cubicBezTo>
                    <a:pt x="1215866" y="172782"/>
                    <a:pt x="1220914" y="180307"/>
                    <a:pt x="1224343" y="190308"/>
                  </a:cubicBezTo>
                  <a:cubicBezTo>
                    <a:pt x="1227677" y="199738"/>
                    <a:pt x="1229296" y="210025"/>
                    <a:pt x="1229296" y="221265"/>
                  </a:cubicBezTo>
                  <a:cubicBezTo>
                    <a:pt x="1229296" y="236123"/>
                    <a:pt x="1225962" y="249268"/>
                    <a:pt x="1219390" y="260508"/>
                  </a:cubicBezTo>
                  <a:cubicBezTo>
                    <a:pt x="1211389" y="274319"/>
                    <a:pt x="1199292" y="281177"/>
                    <a:pt x="1183195" y="281177"/>
                  </a:cubicBezTo>
                  <a:cubicBezTo>
                    <a:pt x="1167288" y="281177"/>
                    <a:pt x="1155382" y="274414"/>
                    <a:pt x="1147381" y="260984"/>
                  </a:cubicBezTo>
                  <a:cubicBezTo>
                    <a:pt x="1140999" y="250221"/>
                    <a:pt x="1137856" y="236885"/>
                    <a:pt x="1137856" y="221074"/>
                  </a:cubicBezTo>
                  <a:cubicBezTo>
                    <a:pt x="1137856" y="202405"/>
                    <a:pt x="1141952" y="187546"/>
                    <a:pt x="1150239" y="176497"/>
                  </a:cubicBezTo>
                  <a:cubicBezTo>
                    <a:pt x="1154810" y="170401"/>
                    <a:pt x="1159668" y="166019"/>
                    <a:pt x="1164907" y="163352"/>
                  </a:cubicBezTo>
                  <a:cubicBezTo>
                    <a:pt x="1170146" y="160685"/>
                    <a:pt x="1176242" y="159352"/>
                    <a:pt x="1183290" y="159352"/>
                  </a:cubicBezTo>
                  <a:close/>
                  <a:moveTo>
                    <a:pt x="1064990" y="159352"/>
                  </a:moveTo>
                  <a:cubicBezTo>
                    <a:pt x="1074991" y="159352"/>
                    <a:pt x="1083659" y="162114"/>
                    <a:pt x="1090898" y="167734"/>
                  </a:cubicBezTo>
                  <a:cubicBezTo>
                    <a:pt x="1097566" y="172782"/>
                    <a:pt x="1102614" y="180307"/>
                    <a:pt x="1106043" y="190308"/>
                  </a:cubicBezTo>
                  <a:cubicBezTo>
                    <a:pt x="1109377" y="199738"/>
                    <a:pt x="1110996" y="210025"/>
                    <a:pt x="1110996" y="221265"/>
                  </a:cubicBezTo>
                  <a:cubicBezTo>
                    <a:pt x="1110996" y="236123"/>
                    <a:pt x="1107662" y="249268"/>
                    <a:pt x="1101090" y="260508"/>
                  </a:cubicBezTo>
                  <a:cubicBezTo>
                    <a:pt x="1093089" y="274319"/>
                    <a:pt x="1080992" y="281177"/>
                    <a:pt x="1064895" y="281177"/>
                  </a:cubicBezTo>
                  <a:cubicBezTo>
                    <a:pt x="1048988" y="281177"/>
                    <a:pt x="1037082" y="274414"/>
                    <a:pt x="1029081" y="260984"/>
                  </a:cubicBezTo>
                  <a:cubicBezTo>
                    <a:pt x="1022699" y="250221"/>
                    <a:pt x="1019556" y="236885"/>
                    <a:pt x="1019556" y="221074"/>
                  </a:cubicBezTo>
                  <a:cubicBezTo>
                    <a:pt x="1019556" y="202405"/>
                    <a:pt x="1023652" y="187546"/>
                    <a:pt x="1031939" y="176497"/>
                  </a:cubicBezTo>
                  <a:cubicBezTo>
                    <a:pt x="1036510" y="170401"/>
                    <a:pt x="1041368" y="166019"/>
                    <a:pt x="1046607" y="163352"/>
                  </a:cubicBezTo>
                  <a:cubicBezTo>
                    <a:pt x="1051846" y="160685"/>
                    <a:pt x="1057942" y="159352"/>
                    <a:pt x="1064990" y="159352"/>
                  </a:cubicBezTo>
                  <a:close/>
                  <a:moveTo>
                    <a:pt x="710088" y="159352"/>
                  </a:moveTo>
                  <a:cubicBezTo>
                    <a:pt x="720089" y="159352"/>
                    <a:pt x="728757" y="162114"/>
                    <a:pt x="735996" y="167734"/>
                  </a:cubicBezTo>
                  <a:cubicBezTo>
                    <a:pt x="742664" y="172782"/>
                    <a:pt x="747712" y="180307"/>
                    <a:pt x="751141" y="190308"/>
                  </a:cubicBezTo>
                  <a:cubicBezTo>
                    <a:pt x="754475" y="199738"/>
                    <a:pt x="756094" y="210025"/>
                    <a:pt x="756094" y="221265"/>
                  </a:cubicBezTo>
                  <a:cubicBezTo>
                    <a:pt x="756094" y="236123"/>
                    <a:pt x="752760" y="249268"/>
                    <a:pt x="746188" y="260508"/>
                  </a:cubicBezTo>
                  <a:cubicBezTo>
                    <a:pt x="738187" y="274319"/>
                    <a:pt x="726090" y="281177"/>
                    <a:pt x="709993" y="281177"/>
                  </a:cubicBezTo>
                  <a:cubicBezTo>
                    <a:pt x="694086" y="281177"/>
                    <a:pt x="682180" y="274414"/>
                    <a:pt x="674179" y="260984"/>
                  </a:cubicBezTo>
                  <a:cubicBezTo>
                    <a:pt x="667797" y="250221"/>
                    <a:pt x="664654" y="236885"/>
                    <a:pt x="664654" y="221074"/>
                  </a:cubicBezTo>
                  <a:cubicBezTo>
                    <a:pt x="664654" y="202405"/>
                    <a:pt x="668750" y="187546"/>
                    <a:pt x="677036" y="176497"/>
                  </a:cubicBezTo>
                  <a:cubicBezTo>
                    <a:pt x="681608" y="170401"/>
                    <a:pt x="686466" y="166019"/>
                    <a:pt x="691705" y="163352"/>
                  </a:cubicBezTo>
                  <a:cubicBezTo>
                    <a:pt x="696944" y="160685"/>
                    <a:pt x="703040" y="159352"/>
                    <a:pt x="710088" y="159352"/>
                  </a:cubicBezTo>
                  <a:close/>
                  <a:moveTo>
                    <a:pt x="1304735" y="158780"/>
                  </a:moveTo>
                  <a:lnTo>
                    <a:pt x="1318927" y="158780"/>
                  </a:lnTo>
                  <a:lnTo>
                    <a:pt x="1318927" y="262126"/>
                  </a:lnTo>
                  <a:lnTo>
                    <a:pt x="1352264" y="262126"/>
                  </a:lnTo>
                  <a:lnTo>
                    <a:pt x="1352264" y="279462"/>
                  </a:lnTo>
                  <a:lnTo>
                    <a:pt x="1261872" y="279462"/>
                  </a:lnTo>
                  <a:lnTo>
                    <a:pt x="1261872" y="262031"/>
                  </a:lnTo>
                  <a:lnTo>
                    <a:pt x="1297495" y="262031"/>
                  </a:lnTo>
                  <a:lnTo>
                    <a:pt x="1297495" y="187355"/>
                  </a:lnTo>
                  <a:cubicBezTo>
                    <a:pt x="1285970" y="197261"/>
                    <a:pt x="1275207" y="204405"/>
                    <a:pt x="1265206" y="208691"/>
                  </a:cubicBezTo>
                  <a:lnTo>
                    <a:pt x="1265206" y="187355"/>
                  </a:lnTo>
                  <a:cubicBezTo>
                    <a:pt x="1272921" y="184307"/>
                    <a:pt x="1278255" y="182116"/>
                    <a:pt x="1281112" y="180592"/>
                  </a:cubicBezTo>
                  <a:cubicBezTo>
                    <a:pt x="1283970" y="179068"/>
                    <a:pt x="1287208" y="176877"/>
                    <a:pt x="1290733" y="173830"/>
                  </a:cubicBezTo>
                  <a:cubicBezTo>
                    <a:pt x="1297305" y="168305"/>
                    <a:pt x="1301972" y="163257"/>
                    <a:pt x="1304735" y="158780"/>
                  </a:cubicBezTo>
                  <a:close/>
                  <a:moveTo>
                    <a:pt x="949833" y="158780"/>
                  </a:moveTo>
                  <a:lnTo>
                    <a:pt x="964025" y="158780"/>
                  </a:lnTo>
                  <a:lnTo>
                    <a:pt x="964025" y="262126"/>
                  </a:lnTo>
                  <a:lnTo>
                    <a:pt x="997362" y="262126"/>
                  </a:lnTo>
                  <a:lnTo>
                    <a:pt x="997362" y="279462"/>
                  </a:lnTo>
                  <a:lnTo>
                    <a:pt x="906970" y="279462"/>
                  </a:lnTo>
                  <a:lnTo>
                    <a:pt x="906970" y="262031"/>
                  </a:lnTo>
                  <a:lnTo>
                    <a:pt x="942593" y="262031"/>
                  </a:lnTo>
                  <a:lnTo>
                    <a:pt x="942593" y="187355"/>
                  </a:lnTo>
                  <a:cubicBezTo>
                    <a:pt x="931068" y="197261"/>
                    <a:pt x="920305" y="204405"/>
                    <a:pt x="910304" y="208691"/>
                  </a:cubicBezTo>
                  <a:lnTo>
                    <a:pt x="910304" y="187355"/>
                  </a:lnTo>
                  <a:cubicBezTo>
                    <a:pt x="918019" y="184307"/>
                    <a:pt x="923353" y="182116"/>
                    <a:pt x="926210" y="180592"/>
                  </a:cubicBezTo>
                  <a:cubicBezTo>
                    <a:pt x="929068" y="179068"/>
                    <a:pt x="932306" y="176877"/>
                    <a:pt x="935831" y="173830"/>
                  </a:cubicBezTo>
                  <a:cubicBezTo>
                    <a:pt x="942403" y="168305"/>
                    <a:pt x="947070" y="163257"/>
                    <a:pt x="949833" y="158780"/>
                  </a:cubicBezTo>
                  <a:close/>
                  <a:moveTo>
                    <a:pt x="831532" y="158780"/>
                  </a:moveTo>
                  <a:lnTo>
                    <a:pt x="845724" y="158780"/>
                  </a:lnTo>
                  <a:lnTo>
                    <a:pt x="845724" y="262126"/>
                  </a:lnTo>
                  <a:lnTo>
                    <a:pt x="879061" y="262126"/>
                  </a:lnTo>
                  <a:lnTo>
                    <a:pt x="879061" y="279462"/>
                  </a:lnTo>
                  <a:lnTo>
                    <a:pt x="788669" y="279462"/>
                  </a:lnTo>
                  <a:lnTo>
                    <a:pt x="788669" y="262031"/>
                  </a:lnTo>
                  <a:lnTo>
                    <a:pt x="824293" y="262031"/>
                  </a:lnTo>
                  <a:lnTo>
                    <a:pt x="824293" y="187355"/>
                  </a:lnTo>
                  <a:cubicBezTo>
                    <a:pt x="812767" y="197261"/>
                    <a:pt x="802004" y="204405"/>
                    <a:pt x="792003" y="208691"/>
                  </a:cubicBezTo>
                  <a:lnTo>
                    <a:pt x="792003" y="187355"/>
                  </a:lnTo>
                  <a:cubicBezTo>
                    <a:pt x="799718" y="184307"/>
                    <a:pt x="805052" y="182116"/>
                    <a:pt x="807910" y="180592"/>
                  </a:cubicBezTo>
                  <a:cubicBezTo>
                    <a:pt x="810767" y="179068"/>
                    <a:pt x="814006" y="176877"/>
                    <a:pt x="817530" y="173830"/>
                  </a:cubicBezTo>
                  <a:cubicBezTo>
                    <a:pt x="824102" y="168305"/>
                    <a:pt x="828769" y="163257"/>
                    <a:pt x="831532" y="158780"/>
                  </a:cubicBezTo>
                  <a:close/>
                  <a:moveTo>
                    <a:pt x="316897" y="0"/>
                  </a:moveTo>
                  <a:cubicBezTo>
                    <a:pt x="491585" y="0"/>
                    <a:pt x="633794" y="142113"/>
                    <a:pt x="633794" y="316897"/>
                  </a:cubicBezTo>
                  <a:cubicBezTo>
                    <a:pt x="633794" y="491680"/>
                    <a:pt x="491681" y="633793"/>
                    <a:pt x="316897" y="633793"/>
                  </a:cubicBezTo>
                  <a:cubicBezTo>
                    <a:pt x="142113" y="633793"/>
                    <a:pt x="0" y="491680"/>
                    <a:pt x="0" y="316897"/>
                  </a:cubicBezTo>
                  <a:cubicBezTo>
                    <a:pt x="0" y="142113"/>
                    <a:pt x="142208" y="0"/>
                    <a:pt x="316897" y="0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5" name="Freihandform: Form 40">
              <a:extLst>
                <a:ext uri="{FF2B5EF4-FFF2-40B4-BE49-F238E27FC236}">
                  <a16:creationId xmlns:a16="http://schemas.microsoft.com/office/drawing/2014/main" id="{6ED30922-2FB7-DFA3-BAFA-09523DD08E6F}"/>
                </a:ext>
              </a:extLst>
            </p:cNvPr>
            <p:cNvSpPr/>
            <p:nvPr/>
          </p:nvSpPr>
          <p:spPr bwMode="gray">
            <a:xfrm>
              <a:off x="5027684" y="3410708"/>
              <a:ext cx="1442143" cy="578422"/>
            </a:xfrm>
            <a:custGeom>
              <a:avLst/>
              <a:gdLst>
                <a:gd name="connsiteX0" fmla="*/ 749903 w 1580198"/>
                <a:gd name="connsiteY0" fmla="*/ 352710 h 633793"/>
                <a:gd name="connsiteX1" fmla="*/ 732187 w 1580198"/>
                <a:gd name="connsiteY1" fmla="*/ 362616 h 633793"/>
                <a:gd name="connsiteX2" fmla="*/ 725615 w 1580198"/>
                <a:gd name="connsiteY2" fmla="*/ 397191 h 633793"/>
                <a:gd name="connsiteX3" fmla="*/ 731425 w 1580198"/>
                <a:gd name="connsiteY3" fmla="*/ 431196 h 633793"/>
                <a:gd name="connsiteX4" fmla="*/ 749427 w 1580198"/>
                <a:gd name="connsiteY4" fmla="*/ 442149 h 633793"/>
                <a:gd name="connsiteX5" fmla="*/ 766382 w 1580198"/>
                <a:gd name="connsiteY5" fmla="*/ 433291 h 633793"/>
                <a:gd name="connsiteX6" fmla="*/ 771525 w 1580198"/>
                <a:gd name="connsiteY6" fmla="*/ 419004 h 633793"/>
                <a:gd name="connsiteX7" fmla="*/ 773430 w 1580198"/>
                <a:gd name="connsiteY7" fmla="*/ 398620 h 633793"/>
                <a:gd name="connsiteX8" fmla="*/ 769334 w 1580198"/>
                <a:gd name="connsiteY8" fmla="*/ 368045 h 633793"/>
                <a:gd name="connsiteX9" fmla="*/ 761809 w 1580198"/>
                <a:gd name="connsiteY9" fmla="*/ 356424 h 633793"/>
                <a:gd name="connsiteX10" fmla="*/ 749903 w 1580198"/>
                <a:gd name="connsiteY10" fmla="*/ 352710 h 633793"/>
                <a:gd name="connsiteX11" fmla="*/ 395002 w 1580198"/>
                <a:gd name="connsiteY11" fmla="*/ 352710 h 633793"/>
                <a:gd name="connsiteX12" fmla="*/ 377286 w 1580198"/>
                <a:gd name="connsiteY12" fmla="*/ 362616 h 633793"/>
                <a:gd name="connsiteX13" fmla="*/ 370713 w 1580198"/>
                <a:gd name="connsiteY13" fmla="*/ 397191 h 633793"/>
                <a:gd name="connsiteX14" fmla="*/ 376524 w 1580198"/>
                <a:gd name="connsiteY14" fmla="*/ 431196 h 633793"/>
                <a:gd name="connsiteX15" fmla="*/ 394526 w 1580198"/>
                <a:gd name="connsiteY15" fmla="*/ 442149 h 633793"/>
                <a:gd name="connsiteX16" fmla="*/ 411480 w 1580198"/>
                <a:gd name="connsiteY16" fmla="*/ 433291 h 633793"/>
                <a:gd name="connsiteX17" fmla="*/ 416624 w 1580198"/>
                <a:gd name="connsiteY17" fmla="*/ 419004 h 633793"/>
                <a:gd name="connsiteX18" fmla="*/ 418529 w 1580198"/>
                <a:gd name="connsiteY18" fmla="*/ 398620 h 633793"/>
                <a:gd name="connsiteX19" fmla="*/ 414433 w 1580198"/>
                <a:gd name="connsiteY19" fmla="*/ 368045 h 633793"/>
                <a:gd name="connsiteX20" fmla="*/ 406908 w 1580198"/>
                <a:gd name="connsiteY20" fmla="*/ 356424 h 633793"/>
                <a:gd name="connsiteX21" fmla="*/ 395002 w 1580198"/>
                <a:gd name="connsiteY21" fmla="*/ 352710 h 633793"/>
                <a:gd name="connsiteX22" fmla="*/ 158400 w 1580198"/>
                <a:gd name="connsiteY22" fmla="*/ 352710 h 633793"/>
                <a:gd name="connsiteX23" fmla="*/ 140684 w 1580198"/>
                <a:gd name="connsiteY23" fmla="*/ 362616 h 633793"/>
                <a:gd name="connsiteX24" fmla="*/ 134112 w 1580198"/>
                <a:gd name="connsiteY24" fmla="*/ 397191 h 633793"/>
                <a:gd name="connsiteX25" fmla="*/ 139922 w 1580198"/>
                <a:gd name="connsiteY25" fmla="*/ 431196 h 633793"/>
                <a:gd name="connsiteX26" fmla="*/ 157924 w 1580198"/>
                <a:gd name="connsiteY26" fmla="*/ 442149 h 633793"/>
                <a:gd name="connsiteX27" fmla="*/ 174879 w 1580198"/>
                <a:gd name="connsiteY27" fmla="*/ 433291 h 633793"/>
                <a:gd name="connsiteX28" fmla="*/ 180022 w 1580198"/>
                <a:gd name="connsiteY28" fmla="*/ 419004 h 633793"/>
                <a:gd name="connsiteX29" fmla="*/ 181927 w 1580198"/>
                <a:gd name="connsiteY29" fmla="*/ 398620 h 633793"/>
                <a:gd name="connsiteX30" fmla="*/ 177831 w 1580198"/>
                <a:gd name="connsiteY30" fmla="*/ 368045 h 633793"/>
                <a:gd name="connsiteX31" fmla="*/ 170306 w 1580198"/>
                <a:gd name="connsiteY31" fmla="*/ 356424 h 633793"/>
                <a:gd name="connsiteX32" fmla="*/ 158400 w 1580198"/>
                <a:gd name="connsiteY32" fmla="*/ 352710 h 633793"/>
                <a:gd name="connsiteX33" fmla="*/ 749522 w 1580198"/>
                <a:gd name="connsiteY33" fmla="*/ 336803 h 633793"/>
                <a:gd name="connsiteX34" fmla="*/ 775430 w 1580198"/>
                <a:gd name="connsiteY34" fmla="*/ 345185 h 633793"/>
                <a:gd name="connsiteX35" fmla="*/ 790575 w 1580198"/>
                <a:gd name="connsiteY35" fmla="*/ 367759 h 633793"/>
                <a:gd name="connsiteX36" fmla="*/ 795528 w 1580198"/>
                <a:gd name="connsiteY36" fmla="*/ 398716 h 633793"/>
                <a:gd name="connsiteX37" fmla="*/ 785622 w 1580198"/>
                <a:gd name="connsiteY37" fmla="*/ 437958 h 633793"/>
                <a:gd name="connsiteX38" fmla="*/ 749427 w 1580198"/>
                <a:gd name="connsiteY38" fmla="*/ 458628 h 633793"/>
                <a:gd name="connsiteX39" fmla="*/ 713613 w 1580198"/>
                <a:gd name="connsiteY39" fmla="*/ 438435 h 633793"/>
                <a:gd name="connsiteX40" fmla="*/ 704088 w 1580198"/>
                <a:gd name="connsiteY40" fmla="*/ 398525 h 633793"/>
                <a:gd name="connsiteX41" fmla="*/ 716471 w 1580198"/>
                <a:gd name="connsiteY41" fmla="*/ 353948 h 633793"/>
                <a:gd name="connsiteX42" fmla="*/ 731139 w 1580198"/>
                <a:gd name="connsiteY42" fmla="*/ 340803 h 633793"/>
                <a:gd name="connsiteX43" fmla="*/ 749522 w 1580198"/>
                <a:gd name="connsiteY43" fmla="*/ 336803 h 633793"/>
                <a:gd name="connsiteX44" fmla="*/ 394621 w 1580198"/>
                <a:gd name="connsiteY44" fmla="*/ 336803 h 633793"/>
                <a:gd name="connsiteX45" fmla="*/ 420529 w 1580198"/>
                <a:gd name="connsiteY45" fmla="*/ 345185 h 633793"/>
                <a:gd name="connsiteX46" fmla="*/ 435674 w 1580198"/>
                <a:gd name="connsiteY46" fmla="*/ 367759 h 633793"/>
                <a:gd name="connsiteX47" fmla="*/ 440627 w 1580198"/>
                <a:gd name="connsiteY47" fmla="*/ 398716 h 633793"/>
                <a:gd name="connsiteX48" fmla="*/ 430721 w 1580198"/>
                <a:gd name="connsiteY48" fmla="*/ 437958 h 633793"/>
                <a:gd name="connsiteX49" fmla="*/ 394526 w 1580198"/>
                <a:gd name="connsiteY49" fmla="*/ 458628 h 633793"/>
                <a:gd name="connsiteX50" fmla="*/ 358712 w 1580198"/>
                <a:gd name="connsiteY50" fmla="*/ 438435 h 633793"/>
                <a:gd name="connsiteX51" fmla="*/ 349187 w 1580198"/>
                <a:gd name="connsiteY51" fmla="*/ 398525 h 633793"/>
                <a:gd name="connsiteX52" fmla="*/ 361570 w 1580198"/>
                <a:gd name="connsiteY52" fmla="*/ 353948 h 633793"/>
                <a:gd name="connsiteX53" fmla="*/ 376238 w 1580198"/>
                <a:gd name="connsiteY53" fmla="*/ 340803 h 633793"/>
                <a:gd name="connsiteX54" fmla="*/ 394621 w 1580198"/>
                <a:gd name="connsiteY54" fmla="*/ 336803 h 633793"/>
                <a:gd name="connsiteX55" fmla="*/ 158019 w 1580198"/>
                <a:gd name="connsiteY55" fmla="*/ 336803 h 633793"/>
                <a:gd name="connsiteX56" fmla="*/ 183927 w 1580198"/>
                <a:gd name="connsiteY56" fmla="*/ 345185 h 633793"/>
                <a:gd name="connsiteX57" fmla="*/ 199072 w 1580198"/>
                <a:gd name="connsiteY57" fmla="*/ 367759 h 633793"/>
                <a:gd name="connsiteX58" fmla="*/ 204025 w 1580198"/>
                <a:gd name="connsiteY58" fmla="*/ 398716 h 633793"/>
                <a:gd name="connsiteX59" fmla="*/ 194119 w 1580198"/>
                <a:gd name="connsiteY59" fmla="*/ 437958 h 633793"/>
                <a:gd name="connsiteX60" fmla="*/ 157924 w 1580198"/>
                <a:gd name="connsiteY60" fmla="*/ 458628 h 633793"/>
                <a:gd name="connsiteX61" fmla="*/ 122110 w 1580198"/>
                <a:gd name="connsiteY61" fmla="*/ 438435 h 633793"/>
                <a:gd name="connsiteX62" fmla="*/ 112585 w 1580198"/>
                <a:gd name="connsiteY62" fmla="*/ 398525 h 633793"/>
                <a:gd name="connsiteX63" fmla="*/ 124968 w 1580198"/>
                <a:gd name="connsiteY63" fmla="*/ 353948 h 633793"/>
                <a:gd name="connsiteX64" fmla="*/ 139636 w 1580198"/>
                <a:gd name="connsiteY64" fmla="*/ 340803 h 633793"/>
                <a:gd name="connsiteX65" fmla="*/ 158019 w 1580198"/>
                <a:gd name="connsiteY65" fmla="*/ 336803 h 633793"/>
                <a:gd name="connsiteX66" fmla="*/ 870967 w 1580198"/>
                <a:gd name="connsiteY66" fmla="*/ 336326 h 633793"/>
                <a:gd name="connsiteX67" fmla="*/ 885159 w 1580198"/>
                <a:gd name="connsiteY67" fmla="*/ 336326 h 633793"/>
                <a:gd name="connsiteX68" fmla="*/ 885159 w 1580198"/>
                <a:gd name="connsiteY68" fmla="*/ 439672 h 633793"/>
                <a:gd name="connsiteX69" fmla="*/ 918496 w 1580198"/>
                <a:gd name="connsiteY69" fmla="*/ 439672 h 633793"/>
                <a:gd name="connsiteX70" fmla="*/ 918496 w 1580198"/>
                <a:gd name="connsiteY70" fmla="*/ 457008 h 633793"/>
                <a:gd name="connsiteX71" fmla="*/ 828104 w 1580198"/>
                <a:gd name="connsiteY71" fmla="*/ 457008 h 633793"/>
                <a:gd name="connsiteX72" fmla="*/ 828104 w 1580198"/>
                <a:gd name="connsiteY72" fmla="*/ 439577 h 633793"/>
                <a:gd name="connsiteX73" fmla="*/ 863728 w 1580198"/>
                <a:gd name="connsiteY73" fmla="*/ 439577 h 633793"/>
                <a:gd name="connsiteX74" fmla="*/ 863728 w 1580198"/>
                <a:gd name="connsiteY74" fmla="*/ 364901 h 633793"/>
                <a:gd name="connsiteX75" fmla="*/ 831438 w 1580198"/>
                <a:gd name="connsiteY75" fmla="*/ 386237 h 633793"/>
                <a:gd name="connsiteX76" fmla="*/ 831438 w 1580198"/>
                <a:gd name="connsiteY76" fmla="*/ 364901 h 633793"/>
                <a:gd name="connsiteX77" fmla="*/ 847345 w 1580198"/>
                <a:gd name="connsiteY77" fmla="*/ 358138 h 633793"/>
                <a:gd name="connsiteX78" fmla="*/ 856965 w 1580198"/>
                <a:gd name="connsiteY78" fmla="*/ 351376 h 633793"/>
                <a:gd name="connsiteX79" fmla="*/ 870967 w 1580198"/>
                <a:gd name="connsiteY79" fmla="*/ 336326 h 633793"/>
                <a:gd name="connsiteX80" fmla="*/ 634366 w 1580198"/>
                <a:gd name="connsiteY80" fmla="*/ 336326 h 633793"/>
                <a:gd name="connsiteX81" fmla="*/ 648558 w 1580198"/>
                <a:gd name="connsiteY81" fmla="*/ 336326 h 633793"/>
                <a:gd name="connsiteX82" fmla="*/ 648558 w 1580198"/>
                <a:gd name="connsiteY82" fmla="*/ 439672 h 633793"/>
                <a:gd name="connsiteX83" fmla="*/ 681895 w 1580198"/>
                <a:gd name="connsiteY83" fmla="*/ 439672 h 633793"/>
                <a:gd name="connsiteX84" fmla="*/ 681895 w 1580198"/>
                <a:gd name="connsiteY84" fmla="*/ 457008 h 633793"/>
                <a:gd name="connsiteX85" fmla="*/ 591503 w 1580198"/>
                <a:gd name="connsiteY85" fmla="*/ 457008 h 633793"/>
                <a:gd name="connsiteX86" fmla="*/ 591503 w 1580198"/>
                <a:gd name="connsiteY86" fmla="*/ 439577 h 633793"/>
                <a:gd name="connsiteX87" fmla="*/ 627126 w 1580198"/>
                <a:gd name="connsiteY87" fmla="*/ 439577 h 633793"/>
                <a:gd name="connsiteX88" fmla="*/ 627126 w 1580198"/>
                <a:gd name="connsiteY88" fmla="*/ 364901 h 633793"/>
                <a:gd name="connsiteX89" fmla="*/ 594837 w 1580198"/>
                <a:gd name="connsiteY89" fmla="*/ 386237 h 633793"/>
                <a:gd name="connsiteX90" fmla="*/ 594837 w 1580198"/>
                <a:gd name="connsiteY90" fmla="*/ 364901 h 633793"/>
                <a:gd name="connsiteX91" fmla="*/ 610743 w 1580198"/>
                <a:gd name="connsiteY91" fmla="*/ 358138 h 633793"/>
                <a:gd name="connsiteX92" fmla="*/ 620364 w 1580198"/>
                <a:gd name="connsiteY92" fmla="*/ 351376 h 633793"/>
                <a:gd name="connsiteX93" fmla="*/ 634366 w 1580198"/>
                <a:gd name="connsiteY93" fmla="*/ 336326 h 633793"/>
                <a:gd name="connsiteX94" fmla="*/ 516065 w 1580198"/>
                <a:gd name="connsiteY94" fmla="*/ 336326 h 633793"/>
                <a:gd name="connsiteX95" fmla="*/ 530257 w 1580198"/>
                <a:gd name="connsiteY95" fmla="*/ 336326 h 633793"/>
                <a:gd name="connsiteX96" fmla="*/ 530257 w 1580198"/>
                <a:gd name="connsiteY96" fmla="*/ 439672 h 633793"/>
                <a:gd name="connsiteX97" fmla="*/ 563594 w 1580198"/>
                <a:gd name="connsiteY97" fmla="*/ 439672 h 633793"/>
                <a:gd name="connsiteX98" fmla="*/ 563594 w 1580198"/>
                <a:gd name="connsiteY98" fmla="*/ 457008 h 633793"/>
                <a:gd name="connsiteX99" fmla="*/ 473202 w 1580198"/>
                <a:gd name="connsiteY99" fmla="*/ 457008 h 633793"/>
                <a:gd name="connsiteX100" fmla="*/ 473202 w 1580198"/>
                <a:gd name="connsiteY100" fmla="*/ 439577 h 633793"/>
                <a:gd name="connsiteX101" fmla="*/ 508825 w 1580198"/>
                <a:gd name="connsiteY101" fmla="*/ 439577 h 633793"/>
                <a:gd name="connsiteX102" fmla="*/ 508825 w 1580198"/>
                <a:gd name="connsiteY102" fmla="*/ 364901 h 633793"/>
                <a:gd name="connsiteX103" fmla="*/ 476536 w 1580198"/>
                <a:gd name="connsiteY103" fmla="*/ 386237 h 633793"/>
                <a:gd name="connsiteX104" fmla="*/ 476536 w 1580198"/>
                <a:gd name="connsiteY104" fmla="*/ 364901 h 633793"/>
                <a:gd name="connsiteX105" fmla="*/ 492442 w 1580198"/>
                <a:gd name="connsiteY105" fmla="*/ 358138 h 633793"/>
                <a:gd name="connsiteX106" fmla="*/ 502063 w 1580198"/>
                <a:gd name="connsiteY106" fmla="*/ 351376 h 633793"/>
                <a:gd name="connsiteX107" fmla="*/ 516065 w 1580198"/>
                <a:gd name="connsiteY107" fmla="*/ 336326 h 633793"/>
                <a:gd name="connsiteX108" fmla="*/ 279464 w 1580198"/>
                <a:gd name="connsiteY108" fmla="*/ 336326 h 633793"/>
                <a:gd name="connsiteX109" fmla="*/ 293656 w 1580198"/>
                <a:gd name="connsiteY109" fmla="*/ 336326 h 633793"/>
                <a:gd name="connsiteX110" fmla="*/ 293656 w 1580198"/>
                <a:gd name="connsiteY110" fmla="*/ 439672 h 633793"/>
                <a:gd name="connsiteX111" fmla="*/ 326993 w 1580198"/>
                <a:gd name="connsiteY111" fmla="*/ 439672 h 633793"/>
                <a:gd name="connsiteX112" fmla="*/ 326993 w 1580198"/>
                <a:gd name="connsiteY112" fmla="*/ 457008 h 633793"/>
                <a:gd name="connsiteX113" fmla="*/ 236601 w 1580198"/>
                <a:gd name="connsiteY113" fmla="*/ 457008 h 633793"/>
                <a:gd name="connsiteX114" fmla="*/ 236601 w 1580198"/>
                <a:gd name="connsiteY114" fmla="*/ 439577 h 633793"/>
                <a:gd name="connsiteX115" fmla="*/ 272224 w 1580198"/>
                <a:gd name="connsiteY115" fmla="*/ 439577 h 633793"/>
                <a:gd name="connsiteX116" fmla="*/ 272224 w 1580198"/>
                <a:gd name="connsiteY116" fmla="*/ 364901 h 633793"/>
                <a:gd name="connsiteX117" fmla="*/ 239935 w 1580198"/>
                <a:gd name="connsiteY117" fmla="*/ 386237 h 633793"/>
                <a:gd name="connsiteX118" fmla="*/ 239935 w 1580198"/>
                <a:gd name="connsiteY118" fmla="*/ 364901 h 633793"/>
                <a:gd name="connsiteX119" fmla="*/ 255841 w 1580198"/>
                <a:gd name="connsiteY119" fmla="*/ 358138 h 633793"/>
                <a:gd name="connsiteX120" fmla="*/ 265462 w 1580198"/>
                <a:gd name="connsiteY120" fmla="*/ 351376 h 633793"/>
                <a:gd name="connsiteX121" fmla="*/ 279464 w 1580198"/>
                <a:gd name="connsiteY121" fmla="*/ 336326 h 633793"/>
                <a:gd name="connsiteX122" fmla="*/ 42863 w 1580198"/>
                <a:gd name="connsiteY122" fmla="*/ 336326 h 633793"/>
                <a:gd name="connsiteX123" fmla="*/ 57055 w 1580198"/>
                <a:gd name="connsiteY123" fmla="*/ 336326 h 633793"/>
                <a:gd name="connsiteX124" fmla="*/ 57055 w 1580198"/>
                <a:gd name="connsiteY124" fmla="*/ 439672 h 633793"/>
                <a:gd name="connsiteX125" fmla="*/ 90392 w 1580198"/>
                <a:gd name="connsiteY125" fmla="*/ 439672 h 633793"/>
                <a:gd name="connsiteX126" fmla="*/ 90392 w 1580198"/>
                <a:gd name="connsiteY126" fmla="*/ 457008 h 633793"/>
                <a:gd name="connsiteX127" fmla="*/ 0 w 1580198"/>
                <a:gd name="connsiteY127" fmla="*/ 457008 h 633793"/>
                <a:gd name="connsiteX128" fmla="*/ 0 w 1580198"/>
                <a:gd name="connsiteY128" fmla="*/ 439577 h 633793"/>
                <a:gd name="connsiteX129" fmla="*/ 35623 w 1580198"/>
                <a:gd name="connsiteY129" fmla="*/ 439577 h 633793"/>
                <a:gd name="connsiteX130" fmla="*/ 35623 w 1580198"/>
                <a:gd name="connsiteY130" fmla="*/ 364901 h 633793"/>
                <a:gd name="connsiteX131" fmla="*/ 3334 w 1580198"/>
                <a:gd name="connsiteY131" fmla="*/ 386237 h 633793"/>
                <a:gd name="connsiteX132" fmla="*/ 3334 w 1580198"/>
                <a:gd name="connsiteY132" fmla="*/ 364901 h 633793"/>
                <a:gd name="connsiteX133" fmla="*/ 19241 w 1580198"/>
                <a:gd name="connsiteY133" fmla="*/ 358138 h 633793"/>
                <a:gd name="connsiteX134" fmla="*/ 28861 w 1580198"/>
                <a:gd name="connsiteY134" fmla="*/ 351376 h 633793"/>
                <a:gd name="connsiteX135" fmla="*/ 42863 w 1580198"/>
                <a:gd name="connsiteY135" fmla="*/ 336326 h 633793"/>
                <a:gd name="connsiteX136" fmla="*/ 1263301 w 1580198"/>
                <a:gd name="connsiteY136" fmla="*/ 0 h 633793"/>
                <a:gd name="connsiteX137" fmla="*/ 1580198 w 1580198"/>
                <a:gd name="connsiteY137" fmla="*/ 316897 h 633793"/>
                <a:gd name="connsiteX138" fmla="*/ 1263301 w 1580198"/>
                <a:gd name="connsiteY138" fmla="*/ 633793 h 633793"/>
                <a:gd name="connsiteX139" fmla="*/ 946404 w 1580198"/>
                <a:gd name="connsiteY139" fmla="*/ 316897 h 633793"/>
                <a:gd name="connsiteX140" fmla="*/ 1263301 w 1580198"/>
                <a:gd name="connsiteY140" fmla="*/ 0 h 63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580198" h="633793">
                  <a:moveTo>
                    <a:pt x="749903" y="352710"/>
                  </a:moveTo>
                  <a:cubicBezTo>
                    <a:pt x="741712" y="352710"/>
                    <a:pt x="735901" y="356044"/>
                    <a:pt x="732187" y="362616"/>
                  </a:cubicBezTo>
                  <a:cubicBezTo>
                    <a:pt x="727805" y="370521"/>
                    <a:pt x="725615" y="382047"/>
                    <a:pt x="725615" y="397191"/>
                  </a:cubicBezTo>
                  <a:cubicBezTo>
                    <a:pt x="725615" y="412527"/>
                    <a:pt x="727520" y="423861"/>
                    <a:pt x="731425" y="431196"/>
                  </a:cubicBezTo>
                  <a:cubicBezTo>
                    <a:pt x="735330" y="438435"/>
                    <a:pt x="741331" y="442149"/>
                    <a:pt x="749427" y="442149"/>
                  </a:cubicBezTo>
                  <a:cubicBezTo>
                    <a:pt x="756952" y="442149"/>
                    <a:pt x="762571" y="439197"/>
                    <a:pt x="766382" y="433291"/>
                  </a:cubicBezTo>
                  <a:cubicBezTo>
                    <a:pt x="768572" y="429957"/>
                    <a:pt x="770287" y="425195"/>
                    <a:pt x="771525" y="419004"/>
                  </a:cubicBezTo>
                  <a:cubicBezTo>
                    <a:pt x="772763" y="412812"/>
                    <a:pt x="773430" y="406050"/>
                    <a:pt x="773430" y="398620"/>
                  </a:cubicBezTo>
                  <a:cubicBezTo>
                    <a:pt x="773430" y="385571"/>
                    <a:pt x="772096" y="375379"/>
                    <a:pt x="769334" y="368045"/>
                  </a:cubicBezTo>
                  <a:cubicBezTo>
                    <a:pt x="767429" y="362711"/>
                    <a:pt x="764953" y="358901"/>
                    <a:pt x="761809" y="356424"/>
                  </a:cubicBezTo>
                  <a:cubicBezTo>
                    <a:pt x="758762" y="353948"/>
                    <a:pt x="754761" y="352710"/>
                    <a:pt x="749903" y="352710"/>
                  </a:cubicBezTo>
                  <a:close/>
                  <a:moveTo>
                    <a:pt x="395002" y="352710"/>
                  </a:moveTo>
                  <a:cubicBezTo>
                    <a:pt x="386811" y="352710"/>
                    <a:pt x="381000" y="356044"/>
                    <a:pt x="377286" y="362616"/>
                  </a:cubicBezTo>
                  <a:cubicBezTo>
                    <a:pt x="372904" y="370521"/>
                    <a:pt x="370713" y="382047"/>
                    <a:pt x="370713" y="397191"/>
                  </a:cubicBezTo>
                  <a:cubicBezTo>
                    <a:pt x="370713" y="412527"/>
                    <a:pt x="372618" y="423861"/>
                    <a:pt x="376524" y="431196"/>
                  </a:cubicBezTo>
                  <a:cubicBezTo>
                    <a:pt x="380429" y="438435"/>
                    <a:pt x="386430" y="442149"/>
                    <a:pt x="394526" y="442149"/>
                  </a:cubicBezTo>
                  <a:cubicBezTo>
                    <a:pt x="402051" y="442149"/>
                    <a:pt x="407670" y="439197"/>
                    <a:pt x="411480" y="433291"/>
                  </a:cubicBezTo>
                  <a:cubicBezTo>
                    <a:pt x="413671" y="429957"/>
                    <a:pt x="415386" y="425195"/>
                    <a:pt x="416624" y="419004"/>
                  </a:cubicBezTo>
                  <a:cubicBezTo>
                    <a:pt x="417862" y="412812"/>
                    <a:pt x="418529" y="406050"/>
                    <a:pt x="418529" y="398620"/>
                  </a:cubicBezTo>
                  <a:cubicBezTo>
                    <a:pt x="418529" y="385571"/>
                    <a:pt x="417195" y="375379"/>
                    <a:pt x="414433" y="368045"/>
                  </a:cubicBezTo>
                  <a:cubicBezTo>
                    <a:pt x="412528" y="362711"/>
                    <a:pt x="410052" y="358901"/>
                    <a:pt x="406908" y="356424"/>
                  </a:cubicBezTo>
                  <a:cubicBezTo>
                    <a:pt x="403860" y="353948"/>
                    <a:pt x="399860" y="352710"/>
                    <a:pt x="395002" y="352710"/>
                  </a:cubicBezTo>
                  <a:close/>
                  <a:moveTo>
                    <a:pt x="158400" y="352710"/>
                  </a:moveTo>
                  <a:cubicBezTo>
                    <a:pt x="150209" y="352710"/>
                    <a:pt x="144399" y="356044"/>
                    <a:pt x="140684" y="362616"/>
                  </a:cubicBezTo>
                  <a:cubicBezTo>
                    <a:pt x="136302" y="370521"/>
                    <a:pt x="134112" y="382047"/>
                    <a:pt x="134112" y="397191"/>
                  </a:cubicBezTo>
                  <a:cubicBezTo>
                    <a:pt x="134112" y="412527"/>
                    <a:pt x="136016" y="423861"/>
                    <a:pt x="139922" y="431196"/>
                  </a:cubicBezTo>
                  <a:cubicBezTo>
                    <a:pt x="143827" y="438435"/>
                    <a:pt x="149828" y="442149"/>
                    <a:pt x="157924" y="442149"/>
                  </a:cubicBezTo>
                  <a:cubicBezTo>
                    <a:pt x="165449" y="442149"/>
                    <a:pt x="171068" y="439197"/>
                    <a:pt x="174879" y="433291"/>
                  </a:cubicBezTo>
                  <a:cubicBezTo>
                    <a:pt x="177069" y="429957"/>
                    <a:pt x="178784" y="425195"/>
                    <a:pt x="180022" y="419004"/>
                  </a:cubicBezTo>
                  <a:cubicBezTo>
                    <a:pt x="181260" y="412812"/>
                    <a:pt x="181927" y="406050"/>
                    <a:pt x="181927" y="398620"/>
                  </a:cubicBezTo>
                  <a:cubicBezTo>
                    <a:pt x="181927" y="385571"/>
                    <a:pt x="180593" y="375379"/>
                    <a:pt x="177831" y="368045"/>
                  </a:cubicBezTo>
                  <a:cubicBezTo>
                    <a:pt x="175926" y="362711"/>
                    <a:pt x="173450" y="358901"/>
                    <a:pt x="170306" y="356424"/>
                  </a:cubicBezTo>
                  <a:cubicBezTo>
                    <a:pt x="167258" y="353948"/>
                    <a:pt x="163258" y="352710"/>
                    <a:pt x="158400" y="352710"/>
                  </a:cubicBezTo>
                  <a:close/>
                  <a:moveTo>
                    <a:pt x="749522" y="336803"/>
                  </a:moveTo>
                  <a:cubicBezTo>
                    <a:pt x="759524" y="336803"/>
                    <a:pt x="768191" y="339565"/>
                    <a:pt x="775430" y="345185"/>
                  </a:cubicBezTo>
                  <a:cubicBezTo>
                    <a:pt x="782098" y="350233"/>
                    <a:pt x="787146" y="357758"/>
                    <a:pt x="790575" y="367759"/>
                  </a:cubicBezTo>
                  <a:cubicBezTo>
                    <a:pt x="793909" y="377189"/>
                    <a:pt x="795528" y="387476"/>
                    <a:pt x="795528" y="398716"/>
                  </a:cubicBezTo>
                  <a:cubicBezTo>
                    <a:pt x="795528" y="413574"/>
                    <a:pt x="792194" y="426719"/>
                    <a:pt x="785622" y="437958"/>
                  </a:cubicBezTo>
                  <a:cubicBezTo>
                    <a:pt x="777621" y="451770"/>
                    <a:pt x="765524" y="458628"/>
                    <a:pt x="749427" y="458628"/>
                  </a:cubicBezTo>
                  <a:cubicBezTo>
                    <a:pt x="733520" y="458628"/>
                    <a:pt x="721614" y="451865"/>
                    <a:pt x="713613" y="438435"/>
                  </a:cubicBezTo>
                  <a:cubicBezTo>
                    <a:pt x="707231" y="427671"/>
                    <a:pt x="704088" y="414336"/>
                    <a:pt x="704088" y="398525"/>
                  </a:cubicBezTo>
                  <a:cubicBezTo>
                    <a:pt x="704088" y="379856"/>
                    <a:pt x="708184" y="364997"/>
                    <a:pt x="716471" y="353948"/>
                  </a:cubicBezTo>
                  <a:cubicBezTo>
                    <a:pt x="721042" y="347852"/>
                    <a:pt x="725900" y="343470"/>
                    <a:pt x="731139" y="340803"/>
                  </a:cubicBezTo>
                  <a:cubicBezTo>
                    <a:pt x="736378" y="338232"/>
                    <a:pt x="742474" y="336803"/>
                    <a:pt x="749522" y="336803"/>
                  </a:cubicBezTo>
                  <a:close/>
                  <a:moveTo>
                    <a:pt x="394621" y="336803"/>
                  </a:moveTo>
                  <a:cubicBezTo>
                    <a:pt x="404622" y="336803"/>
                    <a:pt x="413290" y="339565"/>
                    <a:pt x="420529" y="345185"/>
                  </a:cubicBezTo>
                  <a:cubicBezTo>
                    <a:pt x="427197" y="350233"/>
                    <a:pt x="432245" y="357758"/>
                    <a:pt x="435674" y="367759"/>
                  </a:cubicBezTo>
                  <a:cubicBezTo>
                    <a:pt x="439008" y="377189"/>
                    <a:pt x="440627" y="387476"/>
                    <a:pt x="440627" y="398716"/>
                  </a:cubicBezTo>
                  <a:cubicBezTo>
                    <a:pt x="440627" y="413574"/>
                    <a:pt x="437293" y="426719"/>
                    <a:pt x="430721" y="437958"/>
                  </a:cubicBezTo>
                  <a:cubicBezTo>
                    <a:pt x="422720" y="451770"/>
                    <a:pt x="410623" y="458628"/>
                    <a:pt x="394526" y="458628"/>
                  </a:cubicBezTo>
                  <a:cubicBezTo>
                    <a:pt x="378619" y="458628"/>
                    <a:pt x="366713" y="451865"/>
                    <a:pt x="358712" y="438435"/>
                  </a:cubicBezTo>
                  <a:cubicBezTo>
                    <a:pt x="352330" y="427671"/>
                    <a:pt x="349187" y="414336"/>
                    <a:pt x="349187" y="398525"/>
                  </a:cubicBezTo>
                  <a:cubicBezTo>
                    <a:pt x="349187" y="379856"/>
                    <a:pt x="353283" y="364997"/>
                    <a:pt x="361570" y="353948"/>
                  </a:cubicBezTo>
                  <a:cubicBezTo>
                    <a:pt x="366141" y="347852"/>
                    <a:pt x="370999" y="343470"/>
                    <a:pt x="376238" y="340803"/>
                  </a:cubicBezTo>
                  <a:cubicBezTo>
                    <a:pt x="381477" y="338232"/>
                    <a:pt x="387573" y="336803"/>
                    <a:pt x="394621" y="336803"/>
                  </a:cubicBezTo>
                  <a:close/>
                  <a:moveTo>
                    <a:pt x="158019" y="336803"/>
                  </a:moveTo>
                  <a:cubicBezTo>
                    <a:pt x="168020" y="336803"/>
                    <a:pt x="176688" y="339565"/>
                    <a:pt x="183927" y="345185"/>
                  </a:cubicBezTo>
                  <a:cubicBezTo>
                    <a:pt x="190595" y="350233"/>
                    <a:pt x="195643" y="357758"/>
                    <a:pt x="199072" y="367759"/>
                  </a:cubicBezTo>
                  <a:cubicBezTo>
                    <a:pt x="202406" y="377189"/>
                    <a:pt x="204025" y="387476"/>
                    <a:pt x="204025" y="398716"/>
                  </a:cubicBezTo>
                  <a:cubicBezTo>
                    <a:pt x="204025" y="413574"/>
                    <a:pt x="200691" y="426719"/>
                    <a:pt x="194119" y="437958"/>
                  </a:cubicBezTo>
                  <a:cubicBezTo>
                    <a:pt x="186118" y="451770"/>
                    <a:pt x="174021" y="458628"/>
                    <a:pt x="157924" y="458628"/>
                  </a:cubicBezTo>
                  <a:cubicBezTo>
                    <a:pt x="142017" y="458628"/>
                    <a:pt x="130111" y="451865"/>
                    <a:pt x="122110" y="438435"/>
                  </a:cubicBezTo>
                  <a:cubicBezTo>
                    <a:pt x="115728" y="427671"/>
                    <a:pt x="112585" y="414336"/>
                    <a:pt x="112585" y="398525"/>
                  </a:cubicBezTo>
                  <a:cubicBezTo>
                    <a:pt x="112585" y="379856"/>
                    <a:pt x="116681" y="364997"/>
                    <a:pt x="124968" y="353948"/>
                  </a:cubicBezTo>
                  <a:cubicBezTo>
                    <a:pt x="129539" y="347852"/>
                    <a:pt x="134397" y="343470"/>
                    <a:pt x="139636" y="340803"/>
                  </a:cubicBezTo>
                  <a:cubicBezTo>
                    <a:pt x="144875" y="338232"/>
                    <a:pt x="150971" y="336803"/>
                    <a:pt x="158019" y="336803"/>
                  </a:cubicBezTo>
                  <a:close/>
                  <a:moveTo>
                    <a:pt x="870967" y="336326"/>
                  </a:moveTo>
                  <a:lnTo>
                    <a:pt x="885159" y="336326"/>
                  </a:lnTo>
                  <a:lnTo>
                    <a:pt x="885159" y="439672"/>
                  </a:lnTo>
                  <a:lnTo>
                    <a:pt x="918496" y="439672"/>
                  </a:lnTo>
                  <a:lnTo>
                    <a:pt x="918496" y="457008"/>
                  </a:lnTo>
                  <a:lnTo>
                    <a:pt x="828104" y="457008"/>
                  </a:lnTo>
                  <a:lnTo>
                    <a:pt x="828104" y="439577"/>
                  </a:lnTo>
                  <a:lnTo>
                    <a:pt x="863728" y="439577"/>
                  </a:lnTo>
                  <a:lnTo>
                    <a:pt x="863728" y="364901"/>
                  </a:lnTo>
                  <a:cubicBezTo>
                    <a:pt x="852202" y="374807"/>
                    <a:pt x="841439" y="381951"/>
                    <a:pt x="831438" y="386237"/>
                  </a:cubicBezTo>
                  <a:lnTo>
                    <a:pt x="831438" y="364901"/>
                  </a:lnTo>
                  <a:cubicBezTo>
                    <a:pt x="839153" y="361853"/>
                    <a:pt x="844487" y="359662"/>
                    <a:pt x="847345" y="358138"/>
                  </a:cubicBezTo>
                  <a:cubicBezTo>
                    <a:pt x="850202" y="356614"/>
                    <a:pt x="853441" y="354423"/>
                    <a:pt x="856965" y="351376"/>
                  </a:cubicBezTo>
                  <a:cubicBezTo>
                    <a:pt x="863537" y="345851"/>
                    <a:pt x="868204" y="340803"/>
                    <a:pt x="870967" y="336326"/>
                  </a:cubicBezTo>
                  <a:close/>
                  <a:moveTo>
                    <a:pt x="634366" y="336326"/>
                  </a:moveTo>
                  <a:lnTo>
                    <a:pt x="648558" y="336326"/>
                  </a:lnTo>
                  <a:lnTo>
                    <a:pt x="648558" y="439672"/>
                  </a:lnTo>
                  <a:lnTo>
                    <a:pt x="681895" y="439672"/>
                  </a:lnTo>
                  <a:lnTo>
                    <a:pt x="681895" y="457008"/>
                  </a:lnTo>
                  <a:lnTo>
                    <a:pt x="591503" y="457008"/>
                  </a:lnTo>
                  <a:lnTo>
                    <a:pt x="591503" y="439577"/>
                  </a:lnTo>
                  <a:lnTo>
                    <a:pt x="627126" y="439577"/>
                  </a:lnTo>
                  <a:lnTo>
                    <a:pt x="627126" y="364901"/>
                  </a:lnTo>
                  <a:cubicBezTo>
                    <a:pt x="615601" y="374807"/>
                    <a:pt x="604838" y="381951"/>
                    <a:pt x="594837" y="386237"/>
                  </a:cubicBezTo>
                  <a:lnTo>
                    <a:pt x="594837" y="364901"/>
                  </a:lnTo>
                  <a:cubicBezTo>
                    <a:pt x="602552" y="361853"/>
                    <a:pt x="607886" y="359662"/>
                    <a:pt x="610743" y="358138"/>
                  </a:cubicBezTo>
                  <a:cubicBezTo>
                    <a:pt x="613601" y="356614"/>
                    <a:pt x="616839" y="354423"/>
                    <a:pt x="620364" y="351376"/>
                  </a:cubicBezTo>
                  <a:cubicBezTo>
                    <a:pt x="626936" y="345851"/>
                    <a:pt x="631603" y="340803"/>
                    <a:pt x="634366" y="336326"/>
                  </a:cubicBezTo>
                  <a:close/>
                  <a:moveTo>
                    <a:pt x="516065" y="336326"/>
                  </a:moveTo>
                  <a:lnTo>
                    <a:pt x="530257" y="336326"/>
                  </a:lnTo>
                  <a:lnTo>
                    <a:pt x="530257" y="439672"/>
                  </a:lnTo>
                  <a:lnTo>
                    <a:pt x="563594" y="439672"/>
                  </a:lnTo>
                  <a:lnTo>
                    <a:pt x="563594" y="457008"/>
                  </a:lnTo>
                  <a:lnTo>
                    <a:pt x="473202" y="457008"/>
                  </a:lnTo>
                  <a:lnTo>
                    <a:pt x="473202" y="439577"/>
                  </a:lnTo>
                  <a:lnTo>
                    <a:pt x="508825" y="439577"/>
                  </a:lnTo>
                  <a:lnTo>
                    <a:pt x="508825" y="364901"/>
                  </a:lnTo>
                  <a:cubicBezTo>
                    <a:pt x="497300" y="374807"/>
                    <a:pt x="486537" y="381951"/>
                    <a:pt x="476536" y="386237"/>
                  </a:cubicBezTo>
                  <a:lnTo>
                    <a:pt x="476536" y="364901"/>
                  </a:lnTo>
                  <a:cubicBezTo>
                    <a:pt x="484251" y="361853"/>
                    <a:pt x="489585" y="359662"/>
                    <a:pt x="492442" y="358138"/>
                  </a:cubicBezTo>
                  <a:cubicBezTo>
                    <a:pt x="495300" y="356614"/>
                    <a:pt x="498538" y="354423"/>
                    <a:pt x="502063" y="351376"/>
                  </a:cubicBezTo>
                  <a:cubicBezTo>
                    <a:pt x="508635" y="345851"/>
                    <a:pt x="513302" y="340803"/>
                    <a:pt x="516065" y="336326"/>
                  </a:cubicBezTo>
                  <a:close/>
                  <a:moveTo>
                    <a:pt x="279464" y="336326"/>
                  </a:moveTo>
                  <a:lnTo>
                    <a:pt x="293656" y="336326"/>
                  </a:lnTo>
                  <a:lnTo>
                    <a:pt x="293656" y="439672"/>
                  </a:lnTo>
                  <a:lnTo>
                    <a:pt x="326993" y="439672"/>
                  </a:lnTo>
                  <a:lnTo>
                    <a:pt x="326993" y="457008"/>
                  </a:lnTo>
                  <a:lnTo>
                    <a:pt x="236601" y="457008"/>
                  </a:lnTo>
                  <a:lnTo>
                    <a:pt x="236601" y="439577"/>
                  </a:lnTo>
                  <a:lnTo>
                    <a:pt x="272224" y="439577"/>
                  </a:lnTo>
                  <a:lnTo>
                    <a:pt x="272224" y="364901"/>
                  </a:lnTo>
                  <a:cubicBezTo>
                    <a:pt x="260699" y="374807"/>
                    <a:pt x="249936" y="381951"/>
                    <a:pt x="239935" y="386237"/>
                  </a:cubicBezTo>
                  <a:lnTo>
                    <a:pt x="239935" y="364901"/>
                  </a:lnTo>
                  <a:cubicBezTo>
                    <a:pt x="247650" y="361853"/>
                    <a:pt x="252984" y="359662"/>
                    <a:pt x="255841" y="358138"/>
                  </a:cubicBezTo>
                  <a:cubicBezTo>
                    <a:pt x="258699" y="356614"/>
                    <a:pt x="261937" y="354423"/>
                    <a:pt x="265462" y="351376"/>
                  </a:cubicBezTo>
                  <a:cubicBezTo>
                    <a:pt x="272034" y="345851"/>
                    <a:pt x="276701" y="340803"/>
                    <a:pt x="279464" y="336326"/>
                  </a:cubicBezTo>
                  <a:close/>
                  <a:moveTo>
                    <a:pt x="42863" y="336326"/>
                  </a:moveTo>
                  <a:lnTo>
                    <a:pt x="57055" y="336326"/>
                  </a:lnTo>
                  <a:lnTo>
                    <a:pt x="57055" y="439672"/>
                  </a:lnTo>
                  <a:lnTo>
                    <a:pt x="90392" y="439672"/>
                  </a:lnTo>
                  <a:lnTo>
                    <a:pt x="90392" y="457008"/>
                  </a:lnTo>
                  <a:lnTo>
                    <a:pt x="0" y="457008"/>
                  </a:lnTo>
                  <a:lnTo>
                    <a:pt x="0" y="439577"/>
                  </a:lnTo>
                  <a:lnTo>
                    <a:pt x="35623" y="439577"/>
                  </a:lnTo>
                  <a:lnTo>
                    <a:pt x="35623" y="364901"/>
                  </a:lnTo>
                  <a:cubicBezTo>
                    <a:pt x="24098" y="374807"/>
                    <a:pt x="13335" y="381951"/>
                    <a:pt x="3334" y="386237"/>
                  </a:cubicBezTo>
                  <a:lnTo>
                    <a:pt x="3334" y="364901"/>
                  </a:lnTo>
                  <a:cubicBezTo>
                    <a:pt x="11049" y="361853"/>
                    <a:pt x="16383" y="359662"/>
                    <a:pt x="19241" y="358138"/>
                  </a:cubicBezTo>
                  <a:cubicBezTo>
                    <a:pt x="22098" y="356614"/>
                    <a:pt x="25337" y="354423"/>
                    <a:pt x="28861" y="351376"/>
                  </a:cubicBezTo>
                  <a:cubicBezTo>
                    <a:pt x="35433" y="345851"/>
                    <a:pt x="40100" y="340803"/>
                    <a:pt x="42863" y="336326"/>
                  </a:cubicBezTo>
                  <a:close/>
                  <a:moveTo>
                    <a:pt x="1263301" y="0"/>
                  </a:moveTo>
                  <a:cubicBezTo>
                    <a:pt x="1437989" y="0"/>
                    <a:pt x="1580198" y="142113"/>
                    <a:pt x="1580198" y="316897"/>
                  </a:cubicBezTo>
                  <a:cubicBezTo>
                    <a:pt x="1580198" y="491680"/>
                    <a:pt x="1438085" y="633793"/>
                    <a:pt x="1263301" y="633793"/>
                  </a:cubicBezTo>
                  <a:cubicBezTo>
                    <a:pt x="1088517" y="633793"/>
                    <a:pt x="946404" y="491680"/>
                    <a:pt x="946404" y="316897"/>
                  </a:cubicBezTo>
                  <a:cubicBezTo>
                    <a:pt x="946404" y="142113"/>
                    <a:pt x="1088612" y="0"/>
                    <a:pt x="126330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53" name="Textfeld 68">
            <a:extLst>
              <a:ext uri="{FF2B5EF4-FFF2-40B4-BE49-F238E27FC236}">
                <a16:creationId xmlns:a16="http://schemas.microsoft.com/office/drawing/2014/main" id="{D6F4719D-89BA-83DF-4007-4F42A642914D}"/>
              </a:ext>
            </a:extLst>
          </p:cNvPr>
          <p:cNvSpPr txBox="1"/>
          <p:nvPr/>
        </p:nvSpPr>
        <p:spPr bwMode="gray">
          <a:xfrm>
            <a:off x="1002189" y="2761851"/>
            <a:ext cx="4320480" cy="11443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buClr>
                <a:schemeClr val="bg2"/>
              </a:buClr>
            </a:pPr>
            <a:r>
              <a:rPr lang="en-US" sz="1200" b="1" dirty="0">
                <a:solidFill>
                  <a:schemeClr val="tx2"/>
                </a:solidFill>
              </a:rPr>
              <a:t>High quality measurement data</a:t>
            </a:r>
          </a:p>
          <a:p>
            <a:pPr marL="144000" indent="-14400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200" dirty="0"/>
              <a:t>Statistical error (</a:t>
            </a:r>
            <a:r>
              <a:rPr lang="el-GR" sz="1200" dirty="0"/>
              <a:t>σ</a:t>
            </a:r>
            <a:r>
              <a:rPr lang="de-DE" sz="1200" dirty="0"/>
              <a:t>)</a:t>
            </a:r>
            <a:r>
              <a:rPr lang="en-US" sz="1200" dirty="0"/>
              <a:t> typ.: </a:t>
            </a:r>
          </a:p>
          <a:p>
            <a:pPr marL="601200" lvl="1" indent="-14400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200" dirty="0"/>
              <a:t>≤ 2 mm (0.05 … 5 m), ≤ 16 mm (5 … 60 m)</a:t>
            </a:r>
          </a:p>
          <a:p>
            <a:pPr marL="144000" indent="-14400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200" noProof="0" dirty="0">
                <a:solidFill>
                  <a:schemeClr val="tx1"/>
                </a:solidFill>
              </a:rPr>
              <a:t>±1° s</a:t>
            </a:r>
            <a:r>
              <a:rPr lang="en-US" sz="1200" dirty="0"/>
              <a:t>can field flatness</a:t>
            </a:r>
          </a:p>
          <a:p>
            <a:pPr marL="144000" indent="-14400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200" dirty="0"/>
              <a:t>Beam divergency of typ. 0.27° / 4.8 mrad</a:t>
            </a:r>
          </a:p>
          <a:p>
            <a:pPr marL="144000" indent="-14400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200" dirty="0"/>
              <a:t>Segmented data output (30° / 60°) for lowest latencies</a:t>
            </a:r>
          </a:p>
          <a:p>
            <a:pPr marL="144000" indent="-14400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200" dirty="0"/>
              <a:t>Reflector Detection </a:t>
            </a:r>
          </a:p>
        </p:txBody>
      </p:sp>
      <p:grpSp>
        <p:nvGrpSpPr>
          <p:cNvPr id="56" name="Gruppieren 3">
            <a:extLst>
              <a:ext uri="{FF2B5EF4-FFF2-40B4-BE49-F238E27FC236}">
                <a16:creationId xmlns:a16="http://schemas.microsoft.com/office/drawing/2014/main" id="{D861A893-8EC5-402B-1E14-EBF539AA68DB}"/>
              </a:ext>
            </a:extLst>
          </p:cNvPr>
          <p:cNvGrpSpPr/>
          <p:nvPr/>
        </p:nvGrpSpPr>
        <p:grpSpPr>
          <a:xfrm>
            <a:off x="7916560" y="1043746"/>
            <a:ext cx="3356724" cy="1146104"/>
            <a:chOff x="7851388" y="5408728"/>
            <a:chExt cx="3356724" cy="1146104"/>
          </a:xfrm>
        </p:grpSpPr>
        <p:pic>
          <p:nvPicPr>
            <p:cNvPr id="57" name="Grafik 71">
              <a:extLst>
                <a:ext uri="{FF2B5EF4-FFF2-40B4-BE49-F238E27FC236}">
                  <a16:creationId xmlns:a16="http://schemas.microsoft.com/office/drawing/2014/main" id="{4F7EFDFF-A18F-5943-19D8-1EC8C7B7F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51388" y="5424181"/>
              <a:ext cx="420731" cy="420731"/>
            </a:xfrm>
            <a:prstGeom prst="rect">
              <a:avLst/>
            </a:prstGeom>
          </p:spPr>
        </p:pic>
        <p:sp>
          <p:nvSpPr>
            <p:cNvPr id="58" name="Textfeld 72">
              <a:extLst>
                <a:ext uri="{FF2B5EF4-FFF2-40B4-BE49-F238E27FC236}">
                  <a16:creationId xmlns:a16="http://schemas.microsoft.com/office/drawing/2014/main" id="{CC4AABEF-2231-CD78-DBBB-B13DF1635601}"/>
                </a:ext>
              </a:extLst>
            </p:cNvPr>
            <p:cNvSpPr txBox="1"/>
            <p:nvPr/>
          </p:nvSpPr>
          <p:spPr bwMode="gray">
            <a:xfrm>
              <a:off x="8354033" y="5408728"/>
              <a:ext cx="2854079" cy="11461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>
                <a:buClr>
                  <a:schemeClr val="bg2"/>
                </a:buClr>
              </a:pPr>
              <a:r>
                <a:rPr lang="en-US" sz="1200" b="1" dirty="0">
                  <a:solidFill>
                    <a:schemeClr val="tx2"/>
                  </a:solidFill>
                </a:rPr>
                <a:t>Powerful HW and algorithms</a:t>
              </a:r>
            </a:p>
            <a:p>
              <a:pPr marL="144000" indent="-144000">
                <a:buClr>
                  <a:schemeClr val="bg2"/>
                </a:buClr>
                <a:buFont typeface="Open Sans" panose="020B0606030504020204" pitchFamily="34" charset="0"/>
                <a:buChar char="›"/>
              </a:pPr>
              <a:r>
                <a:rPr lang="en-US" sz="1200" dirty="0"/>
                <a:t>MPSoC </a:t>
              </a:r>
              <a:r>
                <a:rPr lang="en-US" sz="1050" dirty="0"/>
                <a:t>(multi-processing System-on-Chip)</a:t>
              </a:r>
            </a:p>
            <a:p>
              <a:pPr marL="144000" indent="-144000">
                <a:buClr>
                  <a:schemeClr val="bg2"/>
                </a:buClr>
                <a:buFont typeface="Open Sans" panose="020B0606030504020204" pitchFamily="34" charset="0"/>
                <a:buChar char="›"/>
              </a:pPr>
              <a:r>
                <a:rPr lang="en-US" sz="1200" dirty="0"/>
                <a:t>Multi-Echo evaluation</a:t>
              </a:r>
            </a:p>
            <a:p>
              <a:pPr marL="144000" indent="-144000">
                <a:buClr>
                  <a:schemeClr val="bg2"/>
                </a:buClr>
                <a:buFont typeface="Open Sans" panose="020B0606030504020204" pitchFamily="34" charset="0"/>
                <a:buChar char="›"/>
              </a:pPr>
              <a:r>
                <a:rPr lang="en-US" sz="1200" dirty="0"/>
                <a:t>Intelligent filters</a:t>
              </a:r>
            </a:p>
            <a:p>
              <a:pPr marL="144000" indent="-144000">
                <a:buClr>
                  <a:schemeClr val="bg2"/>
                </a:buClr>
                <a:buFont typeface="Open Sans" panose="020B0606030504020204" pitchFamily="34" charset="0"/>
                <a:buChar char="›"/>
              </a:pPr>
              <a:r>
                <a:rPr lang="en-US" sz="1200" dirty="0"/>
                <a:t>Improved diagnostics </a:t>
              </a:r>
            </a:p>
            <a:p>
              <a:pPr marL="144000" indent="-144000">
                <a:buClr>
                  <a:schemeClr val="bg2"/>
                </a:buClr>
                <a:buFont typeface="Open Sans" panose="020B0606030504020204" pitchFamily="34" charset="0"/>
                <a:buChar char="›"/>
              </a:pPr>
              <a:r>
                <a:rPr lang="en-US" sz="1200" dirty="0"/>
                <a:t>Headless firmware updates</a:t>
              </a:r>
            </a:p>
          </p:txBody>
        </p:sp>
      </p:grpSp>
      <p:sp>
        <p:nvSpPr>
          <p:cNvPr id="61" name="Textfeld 23">
            <a:extLst>
              <a:ext uri="{FF2B5EF4-FFF2-40B4-BE49-F238E27FC236}">
                <a16:creationId xmlns:a16="http://schemas.microsoft.com/office/drawing/2014/main" id="{44A54450-70E6-F13C-CFD8-A83D0F80E041}"/>
              </a:ext>
            </a:extLst>
          </p:cNvPr>
          <p:cNvSpPr txBox="1"/>
          <p:nvPr/>
        </p:nvSpPr>
        <p:spPr bwMode="gray">
          <a:xfrm>
            <a:off x="8412901" y="2907684"/>
            <a:ext cx="3296909" cy="9531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buClr>
                <a:schemeClr val="bg2"/>
              </a:buClr>
            </a:pPr>
            <a:r>
              <a:rPr lang="en-US" sz="1200" b="1" dirty="0">
                <a:solidFill>
                  <a:schemeClr val="tx2"/>
                </a:solidFill>
              </a:rPr>
              <a:t>API and drivers</a:t>
            </a:r>
          </a:p>
          <a:p>
            <a:pPr marL="144000" indent="-14400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200" dirty="0"/>
              <a:t>State of the art REST API interface &amp; drivers</a:t>
            </a:r>
          </a:p>
          <a:p>
            <a:pPr marL="144000" indent="-14400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200" dirty="0"/>
              <a:t>Fast integration with code examples</a:t>
            </a:r>
          </a:p>
          <a:p>
            <a:pPr marL="144000" indent="-14400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200" dirty="0"/>
              <a:t>Efficient &amp; low latency data transmission</a:t>
            </a:r>
          </a:p>
          <a:p>
            <a:pPr marL="144000" indent="-14400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200" dirty="0"/>
              <a:t>Native ROS2 for seamless integration</a:t>
            </a:r>
          </a:p>
          <a:p>
            <a:pPr marL="144000" indent="-144000">
              <a:buClr>
                <a:schemeClr val="bg2"/>
              </a:buClr>
              <a:buFont typeface="Open Sans" panose="020B0606030504020204" pitchFamily="34" charset="0"/>
              <a:buChar char="›"/>
            </a:pPr>
            <a:endParaRPr lang="en-US" sz="1200" dirty="0"/>
          </a:p>
        </p:txBody>
      </p:sp>
      <p:sp>
        <p:nvSpPr>
          <p:cNvPr id="65" name="Textfeld 42">
            <a:extLst>
              <a:ext uri="{FF2B5EF4-FFF2-40B4-BE49-F238E27FC236}">
                <a16:creationId xmlns:a16="http://schemas.microsoft.com/office/drawing/2014/main" id="{2850FBAD-6898-5638-5922-97DD065E2774}"/>
              </a:ext>
            </a:extLst>
          </p:cNvPr>
          <p:cNvSpPr txBox="1"/>
          <p:nvPr/>
        </p:nvSpPr>
        <p:spPr bwMode="gray">
          <a:xfrm>
            <a:off x="1010679" y="4268071"/>
            <a:ext cx="3861999" cy="11123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buClr>
                <a:schemeClr val="bg2"/>
              </a:buClr>
            </a:pPr>
            <a:r>
              <a:rPr lang="en-US" sz="1200" b="1" dirty="0">
                <a:solidFill>
                  <a:schemeClr val="tx2"/>
                </a:solidFill>
              </a:rPr>
              <a:t>Dynamic Sensing Profiles</a:t>
            </a:r>
          </a:p>
          <a:p>
            <a:pPr marL="144000" indent="-14400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200" dirty="0"/>
              <a:t>Adaption of measurement core parameters </a:t>
            </a:r>
          </a:p>
          <a:p>
            <a:pPr marL="144000" indent="-14400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200" dirty="0"/>
              <a:t>Dynamic adaption to sub-tasks during operation</a:t>
            </a:r>
          </a:p>
          <a:p>
            <a:pPr marL="144000" indent="-14400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200" dirty="0"/>
              <a:t>“One fit’s all” sensor: from very accurate close-range tasks to wide-range navigation tasks</a:t>
            </a:r>
          </a:p>
          <a:p>
            <a:pPr marL="144000" indent="-144000">
              <a:buClr>
                <a:schemeClr val="bg2"/>
              </a:buClr>
              <a:buFont typeface="Open Sans" panose="020B0606030504020204" pitchFamily="34" charset="0"/>
              <a:buChar char="›"/>
            </a:pPr>
            <a:endParaRPr lang="en-US" sz="1200" dirty="0"/>
          </a:p>
        </p:txBody>
      </p:sp>
      <p:grpSp>
        <p:nvGrpSpPr>
          <p:cNvPr id="66" name="Gruppieren 80">
            <a:extLst>
              <a:ext uri="{FF2B5EF4-FFF2-40B4-BE49-F238E27FC236}">
                <a16:creationId xmlns:a16="http://schemas.microsoft.com/office/drawing/2014/main" id="{5CFB98D7-2656-BC4D-206F-CCAA068E387B}"/>
              </a:ext>
            </a:extLst>
          </p:cNvPr>
          <p:cNvGrpSpPr>
            <a:grpSpLocks noChangeAspect="1"/>
          </p:cNvGrpSpPr>
          <p:nvPr/>
        </p:nvGrpSpPr>
        <p:grpSpPr>
          <a:xfrm>
            <a:off x="386714" y="4178197"/>
            <a:ext cx="588724" cy="588724"/>
            <a:chOff x="1991544" y="2389935"/>
            <a:chExt cx="1625397" cy="1625397"/>
          </a:xfrm>
        </p:grpSpPr>
        <p:grpSp>
          <p:nvGrpSpPr>
            <p:cNvPr id="67" name="Gruppieren 81">
              <a:extLst>
                <a:ext uri="{FF2B5EF4-FFF2-40B4-BE49-F238E27FC236}">
                  <a16:creationId xmlns:a16="http://schemas.microsoft.com/office/drawing/2014/main" id="{99287576-90AB-D2D8-108B-6DCD9469BA07}"/>
                </a:ext>
              </a:extLst>
            </p:cNvPr>
            <p:cNvGrpSpPr/>
            <p:nvPr/>
          </p:nvGrpSpPr>
          <p:grpSpPr>
            <a:xfrm>
              <a:off x="1991544" y="2389935"/>
              <a:ext cx="1625397" cy="1625397"/>
              <a:chOff x="5283301" y="2616301"/>
              <a:chExt cx="1625397" cy="1625397"/>
            </a:xfrm>
          </p:grpSpPr>
          <p:pic>
            <p:nvPicPr>
              <p:cNvPr id="71" name="Grafik 85">
                <a:extLst>
                  <a:ext uri="{FF2B5EF4-FFF2-40B4-BE49-F238E27FC236}">
                    <a16:creationId xmlns:a16="http://schemas.microsoft.com/office/drawing/2014/main" id="{36895270-3FD4-EB19-5D42-B37B0B11F6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83301" y="2616301"/>
                <a:ext cx="1625397" cy="1625397"/>
              </a:xfrm>
              <a:prstGeom prst="rect">
                <a:avLst/>
              </a:prstGeom>
            </p:spPr>
          </p:pic>
          <p:grpSp>
            <p:nvGrpSpPr>
              <p:cNvPr id="72" name="Gruppieren 86">
                <a:extLst>
                  <a:ext uri="{FF2B5EF4-FFF2-40B4-BE49-F238E27FC236}">
                    <a16:creationId xmlns:a16="http://schemas.microsoft.com/office/drawing/2014/main" id="{93545957-BD28-A17D-47EF-E3269BBCD63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312025" y="3283561"/>
                <a:ext cx="251395" cy="252000"/>
                <a:chOff x="7483986" y="1923374"/>
                <a:chExt cx="844262" cy="846298"/>
              </a:xfrm>
            </p:grpSpPr>
            <p:sp>
              <p:nvSpPr>
                <p:cNvPr id="77" name="Freihandform: Form 469">
                  <a:extLst>
                    <a:ext uri="{FF2B5EF4-FFF2-40B4-BE49-F238E27FC236}">
                      <a16:creationId xmlns:a16="http://schemas.microsoft.com/office/drawing/2014/main" id="{37D2B279-16AB-625B-9B7F-7694D4A2786E}"/>
                    </a:ext>
                  </a:extLst>
                </p:cNvPr>
                <p:cNvSpPr/>
                <p:nvPr/>
              </p:nvSpPr>
              <p:spPr bwMode="gray">
                <a:xfrm>
                  <a:off x="7483986" y="1926749"/>
                  <a:ext cx="124182" cy="124180"/>
                </a:xfrm>
                <a:custGeom>
                  <a:avLst/>
                  <a:gdLst>
                    <a:gd name="connsiteX0" fmla="*/ 253079 w 504825"/>
                    <a:gd name="connsiteY0" fmla="*/ 506254 h 504825"/>
                    <a:gd name="connsiteX1" fmla="*/ 506159 w 504825"/>
                    <a:gd name="connsiteY1" fmla="*/ 253175 h 504825"/>
                    <a:gd name="connsiteX2" fmla="*/ 253079 w 504825"/>
                    <a:gd name="connsiteY2" fmla="*/ 0 h 504825"/>
                    <a:gd name="connsiteX3" fmla="*/ 0 w 504825"/>
                    <a:gd name="connsiteY3" fmla="*/ 253079 h 504825"/>
                    <a:gd name="connsiteX4" fmla="*/ 253079 w 504825"/>
                    <a:gd name="connsiteY4" fmla="*/ 506254 h 50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4825" h="504825">
                      <a:moveTo>
                        <a:pt x="253079" y="506254"/>
                      </a:moveTo>
                      <a:cubicBezTo>
                        <a:pt x="392811" y="506254"/>
                        <a:pt x="506159" y="392906"/>
                        <a:pt x="506159" y="253175"/>
                      </a:cubicBezTo>
                      <a:cubicBezTo>
                        <a:pt x="506159" y="113443"/>
                        <a:pt x="392811" y="0"/>
                        <a:pt x="253079" y="0"/>
                      </a:cubicBezTo>
                      <a:cubicBezTo>
                        <a:pt x="113347" y="0"/>
                        <a:pt x="0" y="113348"/>
                        <a:pt x="0" y="253079"/>
                      </a:cubicBezTo>
                      <a:cubicBezTo>
                        <a:pt x="0" y="392811"/>
                        <a:pt x="113252" y="506254"/>
                        <a:pt x="253079" y="506254"/>
                      </a:cubicBezTo>
                    </a:path>
                  </a:pathLst>
                </a:custGeom>
                <a:solidFill>
                  <a:schemeClr val="accent2">
                    <a:alpha val="6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de-DE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78" name="Freihandform: Form 469">
                  <a:extLst>
                    <a:ext uri="{FF2B5EF4-FFF2-40B4-BE49-F238E27FC236}">
                      <a16:creationId xmlns:a16="http://schemas.microsoft.com/office/drawing/2014/main" id="{842048FC-F501-D6D4-7857-FD0E3BC76BBA}"/>
                    </a:ext>
                  </a:extLst>
                </p:cNvPr>
                <p:cNvSpPr/>
                <p:nvPr/>
              </p:nvSpPr>
              <p:spPr bwMode="gray">
                <a:xfrm>
                  <a:off x="8204066" y="1923374"/>
                  <a:ext cx="124182" cy="124180"/>
                </a:xfrm>
                <a:custGeom>
                  <a:avLst/>
                  <a:gdLst>
                    <a:gd name="connsiteX0" fmla="*/ 253079 w 504825"/>
                    <a:gd name="connsiteY0" fmla="*/ 506254 h 504825"/>
                    <a:gd name="connsiteX1" fmla="*/ 506159 w 504825"/>
                    <a:gd name="connsiteY1" fmla="*/ 253175 h 504825"/>
                    <a:gd name="connsiteX2" fmla="*/ 253079 w 504825"/>
                    <a:gd name="connsiteY2" fmla="*/ 0 h 504825"/>
                    <a:gd name="connsiteX3" fmla="*/ 0 w 504825"/>
                    <a:gd name="connsiteY3" fmla="*/ 253079 h 504825"/>
                    <a:gd name="connsiteX4" fmla="*/ 253079 w 504825"/>
                    <a:gd name="connsiteY4" fmla="*/ 506254 h 50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4825" h="504825">
                      <a:moveTo>
                        <a:pt x="253079" y="506254"/>
                      </a:moveTo>
                      <a:cubicBezTo>
                        <a:pt x="392811" y="506254"/>
                        <a:pt x="506159" y="392906"/>
                        <a:pt x="506159" y="253175"/>
                      </a:cubicBezTo>
                      <a:cubicBezTo>
                        <a:pt x="506159" y="113443"/>
                        <a:pt x="392811" y="0"/>
                        <a:pt x="253079" y="0"/>
                      </a:cubicBezTo>
                      <a:cubicBezTo>
                        <a:pt x="113347" y="0"/>
                        <a:pt x="0" y="113348"/>
                        <a:pt x="0" y="253079"/>
                      </a:cubicBezTo>
                      <a:cubicBezTo>
                        <a:pt x="0" y="392811"/>
                        <a:pt x="113252" y="506254"/>
                        <a:pt x="253079" y="506254"/>
                      </a:cubicBezTo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de-DE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79" name="Freihandform: Form 469">
                  <a:extLst>
                    <a:ext uri="{FF2B5EF4-FFF2-40B4-BE49-F238E27FC236}">
                      <a16:creationId xmlns:a16="http://schemas.microsoft.com/office/drawing/2014/main" id="{8CD83F3E-2937-4F85-8128-349E8D41C54E}"/>
                    </a:ext>
                  </a:extLst>
                </p:cNvPr>
                <p:cNvSpPr/>
                <p:nvPr/>
              </p:nvSpPr>
              <p:spPr bwMode="gray">
                <a:xfrm>
                  <a:off x="7483986" y="2290778"/>
                  <a:ext cx="124182" cy="124180"/>
                </a:xfrm>
                <a:custGeom>
                  <a:avLst/>
                  <a:gdLst>
                    <a:gd name="connsiteX0" fmla="*/ 253079 w 504825"/>
                    <a:gd name="connsiteY0" fmla="*/ 506254 h 504825"/>
                    <a:gd name="connsiteX1" fmla="*/ 506159 w 504825"/>
                    <a:gd name="connsiteY1" fmla="*/ 253175 h 504825"/>
                    <a:gd name="connsiteX2" fmla="*/ 253079 w 504825"/>
                    <a:gd name="connsiteY2" fmla="*/ 0 h 504825"/>
                    <a:gd name="connsiteX3" fmla="*/ 0 w 504825"/>
                    <a:gd name="connsiteY3" fmla="*/ 253079 h 504825"/>
                    <a:gd name="connsiteX4" fmla="*/ 253079 w 504825"/>
                    <a:gd name="connsiteY4" fmla="*/ 506254 h 50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4825" h="504825">
                      <a:moveTo>
                        <a:pt x="253079" y="506254"/>
                      </a:moveTo>
                      <a:cubicBezTo>
                        <a:pt x="392811" y="506254"/>
                        <a:pt x="506159" y="392906"/>
                        <a:pt x="506159" y="253175"/>
                      </a:cubicBezTo>
                      <a:cubicBezTo>
                        <a:pt x="506159" y="113443"/>
                        <a:pt x="392811" y="0"/>
                        <a:pt x="253079" y="0"/>
                      </a:cubicBezTo>
                      <a:cubicBezTo>
                        <a:pt x="113347" y="0"/>
                        <a:pt x="0" y="113348"/>
                        <a:pt x="0" y="253079"/>
                      </a:cubicBezTo>
                      <a:cubicBezTo>
                        <a:pt x="0" y="392811"/>
                        <a:pt x="113252" y="506254"/>
                        <a:pt x="253079" y="506254"/>
                      </a:cubicBezTo>
                    </a:path>
                  </a:pathLst>
                </a:custGeom>
                <a:solidFill>
                  <a:schemeClr val="accent2">
                    <a:alpha val="6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de-DE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80" name="Freihandform: Form 469">
                  <a:extLst>
                    <a:ext uri="{FF2B5EF4-FFF2-40B4-BE49-F238E27FC236}">
                      <a16:creationId xmlns:a16="http://schemas.microsoft.com/office/drawing/2014/main" id="{2A50A273-80F8-D39D-A815-47735B45A3C7}"/>
                    </a:ext>
                  </a:extLst>
                </p:cNvPr>
                <p:cNvSpPr/>
                <p:nvPr/>
              </p:nvSpPr>
              <p:spPr bwMode="gray">
                <a:xfrm>
                  <a:off x="8204066" y="2290778"/>
                  <a:ext cx="124182" cy="124180"/>
                </a:xfrm>
                <a:custGeom>
                  <a:avLst/>
                  <a:gdLst>
                    <a:gd name="connsiteX0" fmla="*/ 253079 w 504825"/>
                    <a:gd name="connsiteY0" fmla="*/ 506254 h 504825"/>
                    <a:gd name="connsiteX1" fmla="*/ 506159 w 504825"/>
                    <a:gd name="connsiteY1" fmla="*/ 253175 h 504825"/>
                    <a:gd name="connsiteX2" fmla="*/ 253079 w 504825"/>
                    <a:gd name="connsiteY2" fmla="*/ 0 h 504825"/>
                    <a:gd name="connsiteX3" fmla="*/ 0 w 504825"/>
                    <a:gd name="connsiteY3" fmla="*/ 253079 h 504825"/>
                    <a:gd name="connsiteX4" fmla="*/ 253079 w 504825"/>
                    <a:gd name="connsiteY4" fmla="*/ 506254 h 50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4825" h="504825">
                      <a:moveTo>
                        <a:pt x="253079" y="506254"/>
                      </a:moveTo>
                      <a:cubicBezTo>
                        <a:pt x="392811" y="506254"/>
                        <a:pt x="506159" y="392906"/>
                        <a:pt x="506159" y="253175"/>
                      </a:cubicBezTo>
                      <a:cubicBezTo>
                        <a:pt x="506159" y="113443"/>
                        <a:pt x="392811" y="0"/>
                        <a:pt x="253079" y="0"/>
                      </a:cubicBezTo>
                      <a:cubicBezTo>
                        <a:pt x="113347" y="0"/>
                        <a:pt x="0" y="113348"/>
                        <a:pt x="0" y="253079"/>
                      </a:cubicBezTo>
                      <a:cubicBezTo>
                        <a:pt x="0" y="392811"/>
                        <a:pt x="113252" y="506254"/>
                        <a:pt x="253079" y="506254"/>
                      </a:cubicBezTo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de-DE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81" name="Freihandform: Form 469">
                  <a:extLst>
                    <a:ext uri="{FF2B5EF4-FFF2-40B4-BE49-F238E27FC236}">
                      <a16:creationId xmlns:a16="http://schemas.microsoft.com/office/drawing/2014/main" id="{3356BBC7-4CD2-E86C-D4F2-B10980B0CA29}"/>
                    </a:ext>
                  </a:extLst>
                </p:cNvPr>
                <p:cNvSpPr/>
                <p:nvPr/>
              </p:nvSpPr>
              <p:spPr bwMode="gray">
                <a:xfrm>
                  <a:off x="7844026" y="2290778"/>
                  <a:ext cx="124182" cy="124180"/>
                </a:xfrm>
                <a:custGeom>
                  <a:avLst/>
                  <a:gdLst>
                    <a:gd name="connsiteX0" fmla="*/ 253079 w 504825"/>
                    <a:gd name="connsiteY0" fmla="*/ 506254 h 504825"/>
                    <a:gd name="connsiteX1" fmla="*/ 506159 w 504825"/>
                    <a:gd name="connsiteY1" fmla="*/ 253175 h 504825"/>
                    <a:gd name="connsiteX2" fmla="*/ 253079 w 504825"/>
                    <a:gd name="connsiteY2" fmla="*/ 0 h 504825"/>
                    <a:gd name="connsiteX3" fmla="*/ 0 w 504825"/>
                    <a:gd name="connsiteY3" fmla="*/ 253079 h 504825"/>
                    <a:gd name="connsiteX4" fmla="*/ 253079 w 504825"/>
                    <a:gd name="connsiteY4" fmla="*/ 506254 h 50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4825" h="504825">
                      <a:moveTo>
                        <a:pt x="253079" y="506254"/>
                      </a:moveTo>
                      <a:cubicBezTo>
                        <a:pt x="392811" y="506254"/>
                        <a:pt x="506159" y="392906"/>
                        <a:pt x="506159" y="253175"/>
                      </a:cubicBezTo>
                      <a:cubicBezTo>
                        <a:pt x="506159" y="113443"/>
                        <a:pt x="392811" y="0"/>
                        <a:pt x="253079" y="0"/>
                      </a:cubicBezTo>
                      <a:cubicBezTo>
                        <a:pt x="113347" y="0"/>
                        <a:pt x="0" y="113348"/>
                        <a:pt x="0" y="253079"/>
                      </a:cubicBezTo>
                      <a:cubicBezTo>
                        <a:pt x="0" y="392811"/>
                        <a:pt x="113252" y="506254"/>
                        <a:pt x="253079" y="506254"/>
                      </a:cubicBezTo>
                    </a:path>
                  </a:pathLst>
                </a:custGeom>
                <a:solidFill>
                  <a:schemeClr val="accent2">
                    <a:alpha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de-DE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82" name="Freihandform: Form 469">
                  <a:extLst>
                    <a:ext uri="{FF2B5EF4-FFF2-40B4-BE49-F238E27FC236}">
                      <a16:creationId xmlns:a16="http://schemas.microsoft.com/office/drawing/2014/main" id="{4C9F5595-8FD6-99E5-8F55-09FBA4E2C2AC}"/>
                    </a:ext>
                  </a:extLst>
                </p:cNvPr>
                <p:cNvSpPr/>
                <p:nvPr/>
              </p:nvSpPr>
              <p:spPr bwMode="gray">
                <a:xfrm>
                  <a:off x="7483986" y="2645492"/>
                  <a:ext cx="124182" cy="124180"/>
                </a:xfrm>
                <a:custGeom>
                  <a:avLst/>
                  <a:gdLst>
                    <a:gd name="connsiteX0" fmla="*/ 253079 w 504825"/>
                    <a:gd name="connsiteY0" fmla="*/ 506254 h 504825"/>
                    <a:gd name="connsiteX1" fmla="*/ 506159 w 504825"/>
                    <a:gd name="connsiteY1" fmla="*/ 253175 h 504825"/>
                    <a:gd name="connsiteX2" fmla="*/ 253079 w 504825"/>
                    <a:gd name="connsiteY2" fmla="*/ 0 h 504825"/>
                    <a:gd name="connsiteX3" fmla="*/ 0 w 504825"/>
                    <a:gd name="connsiteY3" fmla="*/ 253079 h 504825"/>
                    <a:gd name="connsiteX4" fmla="*/ 253079 w 504825"/>
                    <a:gd name="connsiteY4" fmla="*/ 506254 h 50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4825" h="504825">
                      <a:moveTo>
                        <a:pt x="253079" y="506254"/>
                      </a:moveTo>
                      <a:cubicBezTo>
                        <a:pt x="392811" y="506254"/>
                        <a:pt x="506159" y="392906"/>
                        <a:pt x="506159" y="253175"/>
                      </a:cubicBezTo>
                      <a:cubicBezTo>
                        <a:pt x="506159" y="113443"/>
                        <a:pt x="392811" y="0"/>
                        <a:pt x="253079" y="0"/>
                      </a:cubicBezTo>
                      <a:cubicBezTo>
                        <a:pt x="113347" y="0"/>
                        <a:pt x="0" y="113348"/>
                        <a:pt x="0" y="253079"/>
                      </a:cubicBezTo>
                      <a:cubicBezTo>
                        <a:pt x="0" y="392811"/>
                        <a:pt x="113252" y="506254"/>
                        <a:pt x="253079" y="506254"/>
                      </a:cubicBezTo>
                    </a:path>
                  </a:pathLst>
                </a:custGeom>
                <a:solidFill>
                  <a:schemeClr val="bg2">
                    <a:alpha val="6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de-DE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83" name="Freihandform: Form 469">
                  <a:extLst>
                    <a:ext uri="{FF2B5EF4-FFF2-40B4-BE49-F238E27FC236}">
                      <a16:creationId xmlns:a16="http://schemas.microsoft.com/office/drawing/2014/main" id="{6D478F8A-5453-6B8B-FFE9-DDF185292E2C}"/>
                    </a:ext>
                  </a:extLst>
                </p:cNvPr>
                <p:cNvSpPr/>
                <p:nvPr/>
              </p:nvSpPr>
              <p:spPr bwMode="gray">
                <a:xfrm>
                  <a:off x="8204066" y="2645492"/>
                  <a:ext cx="124182" cy="124180"/>
                </a:xfrm>
                <a:custGeom>
                  <a:avLst/>
                  <a:gdLst>
                    <a:gd name="connsiteX0" fmla="*/ 253079 w 504825"/>
                    <a:gd name="connsiteY0" fmla="*/ 506254 h 504825"/>
                    <a:gd name="connsiteX1" fmla="*/ 506159 w 504825"/>
                    <a:gd name="connsiteY1" fmla="*/ 253175 h 504825"/>
                    <a:gd name="connsiteX2" fmla="*/ 253079 w 504825"/>
                    <a:gd name="connsiteY2" fmla="*/ 0 h 504825"/>
                    <a:gd name="connsiteX3" fmla="*/ 0 w 504825"/>
                    <a:gd name="connsiteY3" fmla="*/ 253079 h 504825"/>
                    <a:gd name="connsiteX4" fmla="*/ 253079 w 504825"/>
                    <a:gd name="connsiteY4" fmla="*/ 506254 h 50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4825" h="504825">
                      <a:moveTo>
                        <a:pt x="253079" y="506254"/>
                      </a:moveTo>
                      <a:cubicBezTo>
                        <a:pt x="392811" y="506254"/>
                        <a:pt x="506159" y="392906"/>
                        <a:pt x="506159" y="253175"/>
                      </a:cubicBezTo>
                      <a:cubicBezTo>
                        <a:pt x="506159" y="113443"/>
                        <a:pt x="392811" y="0"/>
                        <a:pt x="253079" y="0"/>
                      </a:cubicBezTo>
                      <a:cubicBezTo>
                        <a:pt x="113347" y="0"/>
                        <a:pt x="0" y="113348"/>
                        <a:pt x="0" y="253079"/>
                      </a:cubicBezTo>
                      <a:cubicBezTo>
                        <a:pt x="0" y="392811"/>
                        <a:pt x="113252" y="506254"/>
                        <a:pt x="253079" y="506254"/>
                      </a:cubicBezTo>
                    </a:path>
                  </a:pathLst>
                </a:custGeom>
                <a:solidFill>
                  <a:schemeClr val="bg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de-DE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84" name="Freihandform: Form 469">
                  <a:extLst>
                    <a:ext uri="{FF2B5EF4-FFF2-40B4-BE49-F238E27FC236}">
                      <a16:creationId xmlns:a16="http://schemas.microsoft.com/office/drawing/2014/main" id="{F6827649-56D0-6850-59D7-E3C94759858D}"/>
                    </a:ext>
                  </a:extLst>
                </p:cNvPr>
                <p:cNvSpPr/>
                <p:nvPr/>
              </p:nvSpPr>
              <p:spPr bwMode="gray">
                <a:xfrm>
                  <a:off x="7968208" y="2635705"/>
                  <a:ext cx="124182" cy="124180"/>
                </a:xfrm>
                <a:custGeom>
                  <a:avLst/>
                  <a:gdLst>
                    <a:gd name="connsiteX0" fmla="*/ 253079 w 504825"/>
                    <a:gd name="connsiteY0" fmla="*/ 506254 h 504825"/>
                    <a:gd name="connsiteX1" fmla="*/ 506159 w 504825"/>
                    <a:gd name="connsiteY1" fmla="*/ 253175 h 504825"/>
                    <a:gd name="connsiteX2" fmla="*/ 253079 w 504825"/>
                    <a:gd name="connsiteY2" fmla="*/ 0 h 504825"/>
                    <a:gd name="connsiteX3" fmla="*/ 0 w 504825"/>
                    <a:gd name="connsiteY3" fmla="*/ 253079 h 504825"/>
                    <a:gd name="connsiteX4" fmla="*/ 253079 w 504825"/>
                    <a:gd name="connsiteY4" fmla="*/ 506254 h 50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4825" h="504825">
                      <a:moveTo>
                        <a:pt x="253079" y="506254"/>
                      </a:moveTo>
                      <a:cubicBezTo>
                        <a:pt x="392811" y="506254"/>
                        <a:pt x="506159" y="392906"/>
                        <a:pt x="506159" y="253175"/>
                      </a:cubicBezTo>
                      <a:cubicBezTo>
                        <a:pt x="506159" y="113443"/>
                        <a:pt x="392811" y="0"/>
                        <a:pt x="253079" y="0"/>
                      </a:cubicBezTo>
                      <a:cubicBezTo>
                        <a:pt x="113347" y="0"/>
                        <a:pt x="0" y="113348"/>
                        <a:pt x="0" y="253079"/>
                      </a:cubicBezTo>
                      <a:cubicBezTo>
                        <a:pt x="0" y="392811"/>
                        <a:pt x="113252" y="506254"/>
                        <a:pt x="253079" y="506254"/>
                      </a:cubicBezTo>
                    </a:path>
                  </a:pathLst>
                </a:custGeom>
                <a:solidFill>
                  <a:schemeClr val="bg2">
                    <a:alpha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de-DE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85" name="Freihandform: Form 469">
                  <a:extLst>
                    <a:ext uri="{FF2B5EF4-FFF2-40B4-BE49-F238E27FC236}">
                      <a16:creationId xmlns:a16="http://schemas.microsoft.com/office/drawing/2014/main" id="{DFB1FC38-F5A9-34C1-E075-F1D415A15146}"/>
                    </a:ext>
                  </a:extLst>
                </p:cNvPr>
                <p:cNvSpPr/>
                <p:nvPr/>
              </p:nvSpPr>
              <p:spPr bwMode="gray">
                <a:xfrm>
                  <a:off x="7728775" y="2637365"/>
                  <a:ext cx="124182" cy="124180"/>
                </a:xfrm>
                <a:custGeom>
                  <a:avLst/>
                  <a:gdLst>
                    <a:gd name="connsiteX0" fmla="*/ 253079 w 504825"/>
                    <a:gd name="connsiteY0" fmla="*/ 506254 h 504825"/>
                    <a:gd name="connsiteX1" fmla="*/ 506159 w 504825"/>
                    <a:gd name="connsiteY1" fmla="*/ 253175 h 504825"/>
                    <a:gd name="connsiteX2" fmla="*/ 253079 w 504825"/>
                    <a:gd name="connsiteY2" fmla="*/ 0 h 504825"/>
                    <a:gd name="connsiteX3" fmla="*/ 0 w 504825"/>
                    <a:gd name="connsiteY3" fmla="*/ 253079 h 504825"/>
                    <a:gd name="connsiteX4" fmla="*/ 253079 w 504825"/>
                    <a:gd name="connsiteY4" fmla="*/ 506254 h 50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4825" h="504825">
                      <a:moveTo>
                        <a:pt x="253079" y="506254"/>
                      </a:moveTo>
                      <a:cubicBezTo>
                        <a:pt x="392811" y="506254"/>
                        <a:pt x="506159" y="392906"/>
                        <a:pt x="506159" y="253175"/>
                      </a:cubicBezTo>
                      <a:cubicBezTo>
                        <a:pt x="506159" y="113443"/>
                        <a:pt x="392811" y="0"/>
                        <a:pt x="253079" y="0"/>
                      </a:cubicBezTo>
                      <a:cubicBezTo>
                        <a:pt x="113347" y="0"/>
                        <a:pt x="0" y="113348"/>
                        <a:pt x="0" y="253079"/>
                      </a:cubicBezTo>
                      <a:cubicBezTo>
                        <a:pt x="0" y="392811"/>
                        <a:pt x="113252" y="506254"/>
                        <a:pt x="253079" y="506254"/>
                      </a:cubicBezTo>
                    </a:path>
                  </a:pathLst>
                </a:custGeom>
                <a:solidFill>
                  <a:schemeClr val="bg2">
                    <a:alpha val="7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de-DE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</p:grpSp>
          <p:grpSp>
            <p:nvGrpSpPr>
              <p:cNvPr id="73" name="Gruppieren 87">
                <a:extLst>
                  <a:ext uri="{FF2B5EF4-FFF2-40B4-BE49-F238E27FC236}">
                    <a16:creationId xmlns:a16="http://schemas.microsoft.com/office/drawing/2014/main" id="{558FA1DC-DECA-91C9-09D2-1650FC8416B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660622" y="3000706"/>
                <a:ext cx="290954" cy="290876"/>
                <a:chOff x="5934258" y="3069673"/>
                <a:chExt cx="1766381" cy="1765899"/>
              </a:xfrm>
            </p:grpSpPr>
            <p:sp>
              <p:nvSpPr>
                <p:cNvPr id="74" name="Pfeil nach rechts 38">
                  <a:extLst>
                    <a:ext uri="{FF2B5EF4-FFF2-40B4-BE49-F238E27FC236}">
                      <a16:creationId xmlns:a16="http://schemas.microsoft.com/office/drawing/2014/main" id="{C19A7C19-ECD4-A0D3-7E2E-381FB6724D5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934260" y="3069673"/>
                  <a:ext cx="633774" cy="540001"/>
                </a:xfrm>
                <a:prstGeom prst="rightArrow">
                  <a:avLst>
                    <a:gd name="adj1" fmla="val 51394"/>
                    <a:gd name="adj2" fmla="val 7959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72000" rIns="72000" bIns="72000" rtlCol="0" anchor="ctr"/>
                <a:lstStyle/>
                <a:p>
                  <a:pPr algn="ctr"/>
                  <a:endParaRPr lang="de-DE" sz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5" name="Pfeil nach rechts 39">
                  <a:extLst>
                    <a:ext uri="{FF2B5EF4-FFF2-40B4-BE49-F238E27FC236}">
                      <a16:creationId xmlns:a16="http://schemas.microsoft.com/office/drawing/2014/main" id="{1543EDC5-D2A2-B1F6-3151-9C5A6703B80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934258" y="3676588"/>
                  <a:ext cx="1078270" cy="540002"/>
                </a:xfrm>
                <a:prstGeom prst="rightArrow">
                  <a:avLst>
                    <a:gd name="adj1" fmla="val 51394"/>
                    <a:gd name="adj2" fmla="val 7959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72000" rIns="72000" bIns="72000" rtlCol="0" anchor="ctr"/>
                <a:lstStyle/>
                <a:p>
                  <a:pPr algn="ctr"/>
                  <a:endParaRPr lang="de-DE" sz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" name="Pfeil nach rechts 40">
                  <a:extLst>
                    <a:ext uri="{FF2B5EF4-FFF2-40B4-BE49-F238E27FC236}">
                      <a16:creationId xmlns:a16="http://schemas.microsoft.com/office/drawing/2014/main" id="{9D92E88E-7B41-92E0-1CF2-516E0A15D56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935451" y="4295572"/>
                  <a:ext cx="1765188" cy="540000"/>
                </a:xfrm>
                <a:prstGeom prst="rightArrow">
                  <a:avLst>
                    <a:gd name="adj1" fmla="val 51394"/>
                    <a:gd name="adj2" fmla="val 79590"/>
                  </a:avLst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72000" rIns="72000" bIns="72000" rtlCol="0" anchor="ctr"/>
                <a:lstStyle/>
                <a:p>
                  <a:pPr algn="ctr"/>
                  <a:endParaRPr lang="de-DE" sz="12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8" name="Gruppieren 82">
              <a:extLst>
                <a:ext uri="{FF2B5EF4-FFF2-40B4-BE49-F238E27FC236}">
                  <a16:creationId xmlns:a16="http://schemas.microsoft.com/office/drawing/2014/main" id="{ADECAE41-C942-8FBE-54F1-B0B4DA136393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554496" y="3431591"/>
              <a:ext cx="260433" cy="290877"/>
              <a:chOff x="5088266" y="2301716"/>
              <a:chExt cx="2019300" cy="2255330"/>
            </a:xfrm>
          </p:grpSpPr>
          <p:sp>
            <p:nvSpPr>
              <p:cNvPr id="69" name="Freihandform: Form 1035">
                <a:extLst>
                  <a:ext uri="{FF2B5EF4-FFF2-40B4-BE49-F238E27FC236}">
                    <a16:creationId xmlns:a16="http://schemas.microsoft.com/office/drawing/2014/main" id="{1E265C9E-1BF0-FAD7-AB09-BAA17E53E753}"/>
                  </a:ext>
                </a:extLst>
              </p:cNvPr>
              <p:cNvSpPr/>
              <p:nvPr/>
            </p:nvSpPr>
            <p:spPr bwMode="gray">
              <a:xfrm>
                <a:off x="5299397" y="2301716"/>
                <a:ext cx="1604924" cy="2255330"/>
              </a:xfrm>
              <a:custGeom>
                <a:avLst/>
                <a:gdLst>
                  <a:gd name="connsiteX0" fmla="*/ 719640 w 1604924"/>
                  <a:gd name="connsiteY0" fmla="*/ 2177987 h 2255330"/>
                  <a:gd name="connsiteX1" fmla="*/ 796983 w 1604924"/>
                  <a:gd name="connsiteY1" fmla="*/ 2177987 h 2255330"/>
                  <a:gd name="connsiteX2" fmla="*/ 796983 w 1604924"/>
                  <a:gd name="connsiteY2" fmla="*/ 2255330 h 2255330"/>
                  <a:gd name="connsiteX3" fmla="*/ 719640 w 1604924"/>
                  <a:gd name="connsiteY3" fmla="*/ 2255330 h 2255330"/>
                  <a:gd name="connsiteX4" fmla="*/ 719640 w 1604924"/>
                  <a:gd name="connsiteY4" fmla="*/ 2010442 h 2255330"/>
                  <a:gd name="connsiteX5" fmla="*/ 796983 w 1604924"/>
                  <a:gd name="connsiteY5" fmla="*/ 2010442 h 2255330"/>
                  <a:gd name="connsiteX6" fmla="*/ 796983 w 1604924"/>
                  <a:gd name="connsiteY6" fmla="*/ 2087785 h 2255330"/>
                  <a:gd name="connsiteX7" fmla="*/ 719640 w 1604924"/>
                  <a:gd name="connsiteY7" fmla="*/ 2087785 h 2255330"/>
                  <a:gd name="connsiteX8" fmla="*/ 719640 w 1604924"/>
                  <a:gd name="connsiteY8" fmla="*/ 1675352 h 2255330"/>
                  <a:gd name="connsiteX9" fmla="*/ 796983 w 1604924"/>
                  <a:gd name="connsiteY9" fmla="*/ 1675352 h 2255330"/>
                  <a:gd name="connsiteX10" fmla="*/ 796983 w 1604924"/>
                  <a:gd name="connsiteY10" fmla="*/ 1752695 h 2255330"/>
                  <a:gd name="connsiteX11" fmla="*/ 719640 w 1604924"/>
                  <a:gd name="connsiteY11" fmla="*/ 1752695 h 2255330"/>
                  <a:gd name="connsiteX12" fmla="*/ 719640 w 1604924"/>
                  <a:gd name="connsiteY12" fmla="*/ 1507808 h 2255330"/>
                  <a:gd name="connsiteX13" fmla="*/ 796983 w 1604924"/>
                  <a:gd name="connsiteY13" fmla="*/ 1507808 h 2255330"/>
                  <a:gd name="connsiteX14" fmla="*/ 796983 w 1604924"/>
                  <a:gd name="connsiteY14" fmla="*/ 1585151 h 2255330"/>
                  <a:gd name="connsiteX15" fmla="*/ 719640 w 1604924"/>
                  <a:gd name="connsiteY15" fmla="*/ 1585151 h 2255330"/>
                  <a:gd name="connsiteX16" fmla="*/ 719640 w 1604924"/>
                  <a:gd name="connsiteY16" fmla="*/ 1340358 h 2255330"/>
                  <a:gd name="connsiteX17" fmla="*/ 796983 w 1604924"/>
                  <a:gd name="connsiteY17" fmla="*/ 1340358 h 2255330"/>
                  <a:gd name="connsiteX18" fmla="*/ 796983 w 1604924"/>
                  <a:gd name="connsiteY18" fmla="*/ 1417701 h 2255330"/>
                  <a:gd name="connsiteX19" fmla="*/ 719640 w 1604924"/>
                  <a:gd name="connsiteY19" fmla="*/ 1417701 h 2255330"/>
                  <a:gd name="connsiteX20" fmla="*/ 719640 w 1604924"/>
                  <a:gd name="connsiteY20" fmla="*/ 1172813 h 2255330"/>
                  <a:gd name="connsiteX21" fmla="*/ 796983 w 1604924"/>
                  <a:gd name="connsiteY21" fmla="*/ 1172813 h 2255330"/>
                  <a:gd name="connsiteX22" fmla="*/ 796983 w 1604924"/>
                  <a:gd name="connsiteY22" fmla="*/ 1250156 h 2255330"/>
                  <a:gd name="connsiteX23" fmla="*/ 719640 w 1604924"/>
                  <a:gd name="connsiteY23" fmla="*/ 1250156 h 2255330"/>
                  <a:gd name="connsiteX24" fmla="*/ 1273710 w 1604924"/>
                  <a:gd name="connsiteY24" fmla="*/ 1101280 h 2255330"/>
                  <a:gd name="connsiteX25" fmla="*/ 1191414 w 1604924"/>
                  <a:gd name="connsiteY25" fmla="*/ 1196435 h 2255330"/>
                  <a:gd name="connsiteX26" fmla="*/ 1600322 w 1604924"/>
                  <a:gd name="connsiteY26" fmla="*/ 1365218 h 2255330"/>
                  <a:gd name="connsiteX27" fmla="*/ 887757 w 1604924"/>
                  <a:gd name="connsiteY27" fmla="*/ 1896808 h 2255330"/>
                  <a:gd name="connsiteX28" fmla="*/ 796983 w 1604924"/>
                  <a:gd name="connsiteY28" fmla="*/ 1917294 h 2255330"/>
                  <a:gd name="connsiteX29" fmla="*/ 796983 w 1604924"/>
                  <a:gd name="connsiteY29" fmla="*/ 1920240 h 2255330"/>
                  <a:gd name="connsiteX30" fmla="*/ 783929 w 1604924"/>
                  <a:gd name="connsiteY30" fmla="*/ 1920240 h 2255330"/>
                  <a:gd name="connsiteX31" fmla="*/ 725204 w 1604924"/>
                  <a:gd name="connsiteY31" fmla="*/ 1933493 h 2255330"/>
                  <a:gd name="connsiteX32" fmla="*/ 4599 w 1604924"/>
                  <a:gd name="connsiteY32" fmla="*/ 1793271 h 2255330"/>
                  <a:gd name="connsiteX33" fmla="*/ 448083 w 1604924"/>
                  <a:gd name="connsiteY33" fmla="*/ 1354931 h 2255330"/>
                  <a:gd name="connsiteX34" fmla="*/ 448083 w 1604924"/>
                  <a:gd name="connsiteY34" fmla="*/ 1406270 h 2255330"/>
                  <a:gd name="connsiteX35" fmla="*/ 124995 w 1604924"/>
                  <a:gd name="connsiteY35" fmla="*/ 1723643 h 2255330"/>
                  <a:gd name="connsiteX36" fmla="*/ 857277 w 1604924"/>
                  <a:gd name="connsiteY36" fmla="*/ 1783270 h 2255330"/>
                  <a:gd name="connsiteX37" fmla="*/ 1461352 w 1604924"/>
                  <a:gd name="connsiteY37" fmla="*/ 1365122 h 2255330"/>
                  <a:gd name="connsiteX38" fmla="*/ 1148551 w 1604924"/>
                  <a:gd name="connsiteY38" fmla="*/ 1246060 h 2255330"/>
                  <a:gd name="connsiteX39" fmla="*/ 1086734 w 1604924"/>
                  <a:gd name="connsiteY39" fmla="*/ 1317497 h 2255330"/>
                  <a:gd name="connsiteX40" fmla="*/ 976434 w 1604924"/>
                  <a:gd name="connsiteY40" fmla="*/ 1207579 h 2255330"/>
                  <a:gd name="connsiteX41" fmla="*/ 719640 w 1604924"/>
                  <a:gd name="connsiteY41" fmla="*/ 1005269 h 2255330"/>
                  <a:gd name="connsiteX42" fmla="*/ 796983 w 1604924"/>
                  <a:gd name="connsiteY42" fmla="*/ 1005269 h 2255330"/>
                  <a:gd name="connsiteX43" fmla="*/ 796983 w 1604924"/>
                  <a:gd name="connsiteY43" fmla="*/ 1082612 h 2255330"/>
                  <a:gd name="connsiteX44" fmla="*/ 719640 w 1604924"/>
                  <a:gd name="connsiteY44" fmla="*/ 1082612 h 2255330"/>
                  <a:gd name="connsiteX45" fmla="*/ 719640 w 1604924"/>
                  <a:gd name="connsiteY45" fmla="*/ 837724 h 2255330"/>
                  <a:gd name="connsiteX46" fmla="*/ 796983 w 1604924"/>
                  <a:gd name="connsiteY46" fmla="*/ 837724 h 2255330"/>
                  <a:gd name="connsiteX47" fmla="*/ 796983 w 1604924"/>
                  <a:gd name="connsiteY47" fmla="*/ 915067 h 2255330"/>
                  <a:gd name="connsiteX48" fmla="*/ 719640 w 1604924"/>
                  <a:gd name="connsiteY48" fmla="*/ 915067 h 2255330"/>
                  <a:gd name="connsiteX49" fmla="*/ 719640 w 1604924"/>
                  <a:gd name="connsiteY49" fmla="*/ 670179 h 2255330"/>
                  <a:gd name="connsiteX50" fmla="*/ 796983 w 1604924"/>
                  <a:gd name="connsiteY50" fmla="*/ 670179 h 2255330"/>
                  <a:gd name="connsiteX51" fmla="*/ 796983 w 1604924"/>
                  <a:gd name="connsiteY51" fmla="*/ 747522 h 2255330"/>
                  <a:gd name="connsiteX52" fmla="*/ 719640 w 1604924"/>
                  <a:gd name="connsiteY52" fmla="*/ 747522 h 2255330"/>
                  <a:gd name="connsiteX53" fmla="*/ 719640 w 1604924"/>
                  <a:gd name="connsiteY53" fmla="*/ 502634 h 2255330"/>
                  <a:gd name="connsiteX54" fmla="*/ 796983 w 1604924"/>
                  <a:gd name="connsiteY54" fmla="*/ 502634 h 2255330"/>
                  <a:gd name="connsiteX55" fmla="*/ 796983 w 1604924"/>
                  <a:gd name="connsiteY55" fmla="*/ 579977 h 2255330"/>
                  <a:gd name="connsiteX56" fmla="*/ 719640 w 1604924"/>
                  <a:gd name="connsiteY56" fmla="*/ 579977 h 2255330"/>
                  <a:gd name="connsiteX57" fmla="*/ 719640 w 1604924"/>
                  <a:gd name="connsiteY57" fmla="*/ 335090 h 2255330"/>
                  <a:gd name="connsiteX58" fmla="*/ 796983 w 1604924"/>
                  <a:gd name="connsiteY58" fmla="*/ 335090 h 2255330"/>
                  <a:gd name="connsiteX59" fmla="*/ 796983 w 1604924"/>
                  <a:gd name="connsiteY59" fmla="*/ 412432 h 2255330"/>
                  <a:gd name="connsiteX60" fmla="*/ 719640 w 1604924"/>
                  <a:gd name="connsiteY60" fmla="*/ 412432 h 2255330"/>
                  <a:gd name="connsiteX61" fmla="*/ 719640 w 1604924"/>
                  <a:gd name="connsiteY61" fmla="*/ 167545 h 2255330"/>
                  <a:gd name="connsiteX62" fmla="*/ 796983 w 1604924"/>
                  <a:gd name="connsiteY62" fmla="*/ 167545 h 2255330"/>
                  <a:gd name="connsiteX63" fmla="*/ 796983 w 1604924"/>
                  <a:gd name="connsiteY63" fmla="*/ 244888 h 2255330"/>
                  <a:gd name="connsiteX64" fmla="*/ 719640 w 1604924"/>
                  <a:gd name="connsiteY64" fmla="*/ 244888 h 2255330"/>
                  <a:gd name="connsiteX65" fmla="*/ 719640 w 1604924"/>
                  <a:gd name="connsiteY65" fmla="*/ 0 h 2255330"/>
                  <a:gd name="connsiteX66" fmla="*/ 796983 w 1604924"/>
                  <a:gd name="connsiteY66" fmla="*/ 0 h 2255330"/>
                  <a:gd name="connsiteX67" fmla="*/ 796983 w 1604924"/>
                  <a:gd name="connsiteY67" fmla="*/ 77343 h 2255330"/>
                  <a:gd name="connsiteX68" fmla="*/ 719640 w 1604924"/>
                  <a:gd name="connsiteY68" fmla="*/ 77343 h 2255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1604924" h="2255330">
                    <a:moveTo>
                      <a:pt x="719640" y="2177987"/>
                    </a:moveTo>
                    <a:lnTo>
                      <a:pt x="796983" y="2177987"/>
                    </a:lnTo>
                    <a:lnTo>
                      <a:pt x="796983" y="2255330"/>
                    </a:lnTo>
                    <a:lnTo>
                      <a:pt x="719640" y="2255330"/>
                    </a:lnTo>
                    <a:close/>
                    <a:moveTo>
                      <a:pt x="719640" y="2010442"/>
                    </a:moveTo>
                    <a:lnTo>
                      <a:pt x="796983" y="2010442"/>
                    </a:lnTo>
                    <a:lnTo>
                      <a:pt x="796983" y="2087785"/>
                    </a:lnTo>
                    <a:lnTo>
                      <a:pt x="719640" y="2087785"/>
                    </a:lnTo>
                    <a:close/>
                    <a:moveTo>
                      <a:pt x="719640" y="1675352"/>
                    </a:moveTo>
                    <a:lnTo>
                      <a:pt x="796983" y="1675352"/>
                    </a:lnTo>
                    <a:lnTo>
                      <a:pt x="796983" y="1752695"/>
                    </a:lnTo>
                    <a:lnTo>
                      <a:pt x="719640" y="1752695"/>
                    </a:lnTo>
                    <a:close/>
                    <a:moveTo>
                      <a:pt x="719640" y="1507808"/>
                    </a:moveTo>
                    <a:lnTo>
                      <a:pt x="796983" y="1507808"/>
                    </a:lnTo>
                    <a:lnTo>
                      <a:pt x="796983" y="1585151"/>
                    </a:lnTo>
                    <a:lnTo>
                      <a:pt x="719640" y="1585151"/>
                    </a:lnTo>
                    <a:close/>
                    <a:moveTo>
                      <a:pt x="719640" y="1340358"/>
                    </a:moveTo>
                    <a:lnTo>
                      <a:pt x="796983" y="1340358"/>
                    </a:lnTo>
                    <a:lnTo>
                      <a:pt x="796983" y="1417701"/>
                    </a:lnTo>
                    <a:lnTo>
                      <a:pt x="719640" y="1417701"/>
                    </a:lnTo>
                    <a:close/>
                    <a:moveTo>
                      <a:pt x="719640" y="1172813"/>
                    </a:moveTo>
                    <a:lnTo>
                      <a:pt x="796983" y="1172813"/>
                    </a:lnTo>
                    <a:lnTo>
                      <a:pt x="796983" y="1250156"/>
                    </a:lnTo>
                    <a:lnTo>
                      <a:pt x="719640" y="1250156"/>
                    </a:lnTo>
                    <a:close/>
                    <a:moveTo>
                      <a:pt x="1273710" y="1101280"/>
                    </a:moveTo>
                    <a:lnTo>
                      <a:pt x="1191414" y="1196435"/>
                    </a:lnTo>
                    <a:cubicBezTo>
                      <a:pt x="1411917" y="1198911"/>
                      <a:pt x="1571461" y="1257776"/>
                      <a:pt x="1600322" y="1365218"/>
                    </a:cubicBezTo>
                    <a:cubicBezTo>
                      <a:pt x="1647375" y="1540573"/>
                      <a:pt x="1328288" y="1778603"/>
                      <a:pt x="887757" y="1896808"/>
                    </a:cubicBezTo>
                    <a:lnTo>
                      <a:pt x="796983" y="1917294"/>
                    </a:lnTo>
                    <a:lnTo>
                      <a:pt x="796983" y="1920240"/>
                    </a:lnTo>
                    <a:lnTo>
                      <a:pt x="783929" y="1920240"/>
                    </a:lnTo>
                    <a:lnTo>
                      <a:pt x="725204" y="1933493"/>
                    </a:lnTo>
                    <a:cubicBezTo>
                      <a:pt x="353632" y="2001422"/>
                      <a:pt x="45771" y="1946791"/>
                      <a:pt x="4599" y="1793271"/>
                    </a:cubicBezTo>
                    <a:cubicBezTo>
                      <a:pt x="-32168" y="1656302"/>
                      <a:pt x="154808" y="1481423"/>
                      <a:pt x="448083" y="1354931"/>
                    </a:cubicBezTo>
                    <a:lnTo>
                      <a:pt x="448083" y="1406270"/>
                    </a:lnTo>
                    <a:cubicBezTo>
                      <a:pt x="233389" y="1505045"/>
                      <a:pt x="99468" y="1628584"/>
                      <a:pt x="124995" y="1723643"/>
                    </a:cubicBezTo>
                    <a:cubicBezTo>
                      <a:pt x="160428" y="1855565"/>
                      <a:pt x="488278" y="1882235"/>
                      <a:pt x="857277" y="1783270"/>
                    </a:cubicBezTo>
                    <a:cubicBezTo>
                      <a:pt x="1226275" y="1684210"/>
                      <a:pt x="1496785" y="1497044"/>
                      <a:pt x="1461352" y="1365122"/>
                    </a:cubicBezTo>
                    <a:cubicBezTo>
                      <a:pt x="1440588" y="1287875"/>
                      <a:pt x="1319334" y="1247013"/>
                      <a:pt x="1148551" y="1246060"/>
                    </a:cubicBezTo>
                    <a:lnTo>
                      <a:pt x="1086734" y="1317497"/>
                    </a:lnTo>
                    <a:lnTo>
                      <a:pt x="976434" y="1207579"/>
                    </a:lnTo>
                    <a:close/>
                    <a:moveTo>
                      <a:pt x="719640" y="1005269"/>
                    </a:moveTo>
                    <a:lnTo>
                      <a:pt x="796983" y="1005269"/>
                    </a:lnTo>
                    <a:lnTo>
                      <a:pt x="796983" y="1082612"/>
                    </a:lnTo>
                    <a:lnTo>
                      <a:pt x="719640" y="1082612"/>
                    </a:lnTo>
                    <a:close/>
                    <a:moveTo>
                      <a:pt x="719640" y="837724"/>
                    </a:moveTo>
                    <a:lnTo>
                      <a:pt x="796983" y="837724"/>
                    </a:lnTo>
                    <a:lnTo>
                      <a:pt x="796983" y="915067"/>
                    </a:lnTo>
                    <a:lnTo>
                      <a:pt x="719640" y="915067"/>
                    </a:lnTo>
                    <a:close/>
                    <a:moveTo>
                      <a:pt x="719640" y="670179"/>
                    </a:moveTo>
                    <a:lnTo>
                      <a:pt x="796983" y="670179"/>
                    </a:lnTo>
                    <a:lnTo>
                      <a:pt x="796983" y="747522"/>
                    </a:lnTo>
                    <a:lnTo>
                      <a:pt x="719640" y="747522"/>
                    </a:lnTo>
                    <a:close/>
                    <a:moveTo>
                      <a:pt x="719640" y="502634"/>
                    </a:moveTo>
                    <a:lnTo>
                      <a:pt x="796983" y="502634"/>
                    </a:lnTo>
                    <a:lnTo>
                      <a:pt x="796983" y="579977"/>
                    </a:lnTo>
                    <a:lnTo>
                      <a:pt x="719640" y="579977"/>
                    </a:lnTo>
                    <a:close/>
                    <a:moveTo>
                      <a:pt x="719640" y="335090"/>
                    </a:moveTo>
                    <a:lnTo>
                      <a:pt x="796983" y="335090"/>
                    </a:lnTo>
                    <a:lnTo>
                      <a:pt x="796983" y="412432"/>
                    </a:lnTo>
                    <a:lnTo>
                      <a:pt x="719640" y="412432"/>
                    </a:lnTo>
                    <a:close/>
                    <a:moveTo>
                      <a:pt x="719640" y="167545"/>
                    </a:moveTo>
                    <a:lnTo>
                      <a:pt x="796983" y="167545"/>
                    </a:lnTo>
                    <a:lnTo>
                      <a:pt x="796983" y="244888"/>
                    </a:lnTo>
                    <a:lnTo>
                      <a:pt x="719640" y="244888"/>
                    </a:lnTo>
                    <a:close/>
                    <a:moveTo>
                      <a:pt x="719640" y="0"/>
                    </a:moveTo>
                    <a:lnTo>
                      <a:pt x="796983" y="0"/>
                    </a:lnTo>
                    <a:lnTo>
                      <a:pt x="796983" y="77343"/>
                    </a:lnTo>
                    <a:lnTo>
                      <a:pt x="719640" y="773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70" name="Freihandform: Form 1036">
                <a:extLst>
                  <a:ext uri="{FF2B5EF4-FFF2-40B4-BE49-F238E27FC236}">
                    <a16:creationId xmlns:a16="http://schemas.microsoft.com/office/drawing/2014/main" id="{CDBBCF34-D8BB-8060-E81A-37FCFDA0AD7D}"/>
                  </a:ext>
                </a:extLst>
              </p:cNvPr>
              <p:cNvSpPr/>
              <p:nvPr/>
            </p:nvSpPr>
            <p:spPr bwMode="gray">
              <a:xfrm>
                <a:off x="5088266" y="2369343"/>
                <a:ext cx="2019300" cy="1085850"/>
              </a:xfrm>
              <a:custGeom>
                <a:avLst/>
                <a:gdLst>
                  <a:gd name="connsiteX0" fmla="*/ 2021384 w 2019300"/>
                  <a:gd name="connsiteY0" fmla="*/ 333375 h 1085850"/>
                  <a:gd name="connsiteX1" fmla="*/ 1504844 w 2019300"/>
                  <a:gd name="connsiteY1" fmla="*/ 120205 h 1085850"/>
                  <a:gd name="connsiteX2" fmla="*/ 1608761 w 2019300"/>
                  <a:gd name="connsiteY2" fmla="*/ 0 h 1085850"/>
                  <a:gd name="connsiteX3" fmla="*/ 1233286 w 2019300"/>
                  <a:gd name="connsiteY3" fmla="*/ 134302 h 1085850"/>
                  <a:gd name="connsiteX4" fmla="*/ 1372636 w 2019300"/>
                  <a:gd name="connsiteY4" fmla="*/ 273177 h 1085850"/>
                  <a:gd name="connsiteX5" fmla="*/ 1450646 w 2019300"/>
                  <a:gd name="connsiteY5" fmla="*/ 182880 h 1085850"/>
                  <a:gd name="connsiteX6" fmla="*/ 1845648 w 2019300"/>
                  <a:gd name="connsiteY6" fmla="*/ 333280 h 1085850"/>
                  <a:gd name="connsiteX7" fmla="*/ 1082695 w 2019300"/>
                  <a:gd name="connsiteY7" fmla="*/ 861441 h 1085850"/>
                  <a:gd name="connsiteX8" fmla="*/ 157818 w 2019300"/>
                  <a:gd name="connsiteY8" fmla="*/ 786194 h 1085850"/>
                  <a:gd name="connsiteX9" fmla="*/ 565964 w 2019300"/>
                  <a:gd name="connsiteY9" fmla="*/ 385286 h 1085850"/>
                  <a:gd name="connsiteX10" fmla="*/ 565964 w 2019300"/>
                  <a:gd name="connsiteY10" fmla="*/ 320421 h 1085850"/>
                  <a:gd name="connsiteX11" fmla="*/ 5799 w 2019300"/>
                  <a:gd name="connsiteY11" fmla="*/ 874109 h 1085850"/>
                  <a:gd name="connsiteX12" fmla="*/ 1121272 w 2019300"/>
                  <a:gd name="connsiteY12" fmla="*/ 1004888 h 1085850"/>
                  <a:gd name="connsiteX13" fmla="*/ 2021384 w 2019300"/>
                  <a:gd name="connsiteY13" fmla="*/ 333375 h 108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19300" h="1085850">
                    <a:moveTo>
                      <a:pt x="2021384" y="333375"/>
                    </a:moveTo>
                    <a:cubicBezTo>
                      <a:pt x="1984903" y="197644"/>
                      <a:pt x="1783354" y="123349"/>
                      <a:pt x="1504844" y="120205"/>
                    </a:cubicBezTo>
                    <a:lnTo>
                      <a:pt x="1608761" y="0"/>
                    </a:lnTo>
                    <a:lnTo>
                      <a:pt x="1233286" y="134302"/>
                    </a:lnTo>
                    <a:lnTo>
                      <a:pt x="1372636" y="273177"/>
                    </a:lnTo>
                    <a:lnTo>
                      <a:pt x="1450646" y="182880"/>
                    </a:lnTo>
                    <a:cubicBezTo>
                      <a:pt x="1666387" y="184118"/>
                      <a:pt x="1819549" y="235744"/>
                      <a:pt x="1845648" y="333280"/>
                    </a:cubicBezTo>
                    <a:cubicBezTo>
                      <a:pt x="1890320" y="499872"/>
                      <a:pt x="1548754" y="736378"/>
                      <a:pt x="1082695" y="861441"/>
                    </a:cubicBezTo>
                    <a:cubicBezTo>
                      <a:pt x="616637" y="986504"/>
                      <a:pt x="202490" y="952786"/>
                      <a:pt x="157818" y="786194"/>
                    </a:cubicBezTo>
                    <a:cubicBezTo>
                      <a:pt x="125623" y="666083"/>
                      <a:pt x="294692" y="510064"/>
                      <a:pt x="565964" y="385286"/>
                    </a:cubicBezTo>
                    <a:lnTo>
                      <a:pt x="565964" y="320421"/>
                    </a:lnTo>
                    <a:cubicBezTo>
                      <a:pt x="195442" y="480155"/>
                      <a:pt x="-40588" y="701135"/>
                      <a:pt x="5799" y="874109"/>
                    </a:cubicBezTo>
                    <a:cubicBezTo>
                      <a:pt x="65235" y="1095661"/>
                      <a:pt x="564631" y="1154239"/>
                      <a:pt x="1121272" y="1004888"/>
                    </a:cubicBezTo>
                    <a:cubicBezTo>
                      <a:pt x="1677818" y="855631"/>
                      <a:pt x="2080820" y="554927"/>
                      <a:pt x="2021384" y="333375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059B813-5B33-C1C3-DE4D-B7E2F8E4A5A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756" y="5365371"/>
            <a:ext cx="269978" cy="4459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6236EF-5085-0DEB-77FC-DD0EAB1E0A43}"/>
              </a:ext>
            </a:extLst>
          </p:cNvPr>
          <p:cNvSpPr txBox="1"/>
          <p:nvPr/>
        </p:nvSpPr>
        <p:spPr bwMode="gray">
          <a:xfrm>
            <a:off x="5195887" y="6318547"/>
            <a:ext cx="1330216" cy="360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buClr>
                <a:schemeClr val="bg2"/>
              </a:buClr>
            </a:pP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** future options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603B7C82-CA7A-2D6C-59F2-B683D5E19779}"/>
              </a:ext>
            </a:extLst>
          </p:cNvPr>
          <p:cNvGrpSpPr/>
          <p:nvPr/>
        </p:nvGrpSpPr>
        <p:grpSpPr>
          <a:xfrm>
            <a:off x="8442011" y="2544683"/>
            <a:ext cx="3182193" cy="304221"/>
            <a:chOff x="8442011" y="2553223"/>
            <a:chExt cx="3182193" cy="304221"/>
          </a:xfrm>
        </p:grpSpPr>
        <p:grpSp>
          <p:nvGrpSpPr>
            <p:cNvPr id="19" name="Group 10">
              <a:extLst>
                <a:ext uri="{FF2B5EF4-FFF2-40B4-BE49-F238E27FC236}">
                  <a16:creationId xmlns:a16="http://schemas.microsoft.com/office/drawing/2014/main" id="{12C3CA2F-1443-17B5-D4D4-B48EC998F676}"/>
                </a:ext>
              </a:extLst>
            </p:cNvPr>
            <p:cNvGrpSpPr/>
            <p:nvPr/>
          </p:nvGrpSpPr>
          <p:grpSpPr>
            <a:xfrm>
              <a:off x="8442011" y="2553583"/>
              <a:ext cx="2195637" cy="297330"/>
              <a:chOff x="8442011" y="2543022"/>
              <a:chExt cx="2195637" cy="297330"/>
            </a:xfrm>
          </p:grpSpPr>
          <p:grpSp>
            <p:nvGrpSpPr>
              <p:cNvPr id="32" name="Gruppieren 16">
                <a:extLst>
                  <a:ext uri="{FF2B5EF4-FFF2-40B4-BE49-F238E27FC236}">
                    <a16:creationId xmlns:a16="http://schemas.microsoft.com/office/drawing/2014/main" id="{D19F45F5-64C1-E199-1BC8-CBB7EFA74B97}"/>
                  </a:ext>
                </a:extLst>
              </p:cNvPr>
              <p:cNvGrpSpPr/>
              <p:nvPr/>
            </p:nvGrpSpPr>
            <p:grpSpPr>
              <a:xfrm>
                <a:off x="8442011" y="2543022"/>
                <a:ext cx="1300972" cy="288033"/>
                <a:chOff x="1099190" y="5733255"/>
                <a:chExt cx="1300972" cy="288033"/>
              </a:xfrm>
            </p:grpSpPr>
            <p:pic>
              <p:nvPicPr>
                <p:cNvPr id="59" name="Grafik 33">
                  <a:extLst>
                    <a:ext uri="{FF2B5EF4-FFF2-40B4-BE49-F238E27FC236}">
                      <a16:creationId xmlns:a16="http://schemas.microsoft.com/office/drawing/2014/main" id="{C93FE2CA-DE9F-5CEC-3CE1-F9786CBBE5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99190" y="5787219"/>
                  <a:ext cx="626552" cy="180072"/>
                </a:xfrm>
                <a:prstGeom prst="rect">
                  <a:avLst/>
                </a:prstGeom>
              </p:spPr>
            </p:pic>
            <p:pic>
              <p:nvPicPr>
                <p:cNvPr id="60" name="Grafik 10">
                  <a:extLst>
                    <a:ext uri="{FF2B5EF4-FFF2-40B4-BE49-F238E27FC236}">
                      <a16:creationId xmlns:a16="http://schemas.microsoft.com/office/drawing/2014/main" id="{34209F86-50E6-268F-DE04-A6F9C34A05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12162" y="5733288"/>
                  <a:ext cx="288000" cy="288000"/>
                </a:xfrm>
                <a:prstGeom prst="rect">
                  <a:avLst/>
                </a:prstGeom>
              </p:spPr>
            </p:pic>
            <p:pic>
              <p:nvPicPr>
                <p:cNvPr id="62" name="Grafik 15">
                  <a:extLst>
                    <a:ext uri="{FF2B5EF4-FFF2-40B4-BE49-F238E27FC236}">
                      <a16:creationId xmlns:a16="http://schemas.microsoft.com/office/drawing/2014/main" id="{3745354B-2044-A966-34B3-EF3C006899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774952" y="5733255"/>
                  <a:ext cx="288000" cy="288000"/>
                </a:xfrm>
                <a:prstGeom prst="rect">
                  <a:avLst/>
                </a:prstGeom>
              </p:spPr>
            </p:pic>
          </p:grpSp>
          <p:sp>
            <p:nvSpPr>
              <p:cNvPr id="51" name="TextBox 7">
                <a:extLst>
                  <a:ext uri="{FF2B5EF4-FFF2-40B4-BE49-F238E27FC236}">
                    <a16:creationId xmlns:a16="http://schemas.microsoft.com/office/drawing/2014/main" id="{127C119D-2339-E653-7E65-2FB05923E552}"/>
                  </a:ext>
                </a:extLst>
              </p:cNvPr>
              <p:cNvSpPr txBox="1"/>
              <p:nvPr/>
            </p:nvSpPr>
            <p:spPr bwMode="gray">
              <a:xfrm>
                <a:off x="9723248" y="2590716"/>
                <a:ext cx="914400" cy="24963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buClr>
                    <a:schemeClr val="bg2"/>
                  </a:buClr>
                </a:pPr>
                <a:r>
                  <a:rPr lang="en-US" sz="1200" b="1" dirty="0">
                    <a:solidFill>
                      <a:schemeClr val="accent2"/>
                    </a:solidFill>
                  </a:rPr>
                  <a:t>{</a:t>
                </a:r>
                <a:r>
                  <a:rPr lang="en-US" sz="1200" b="1" dirty="0">
                    <a:solidFill>
                      <a:schemeClr val="bg2"/>
                    </a:solidFill>
                  </a:rPr>
                  <a:t>REST API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}</a:t>
                </a:r>
              </a:p>
            </p:txBody>
          </p:sp>
        </p:grpSp>
        <p:pic>
          <p:nvPicPr>
            <p:cNvPr id="29" name="Picture 2" descr="GitHub Logos and Usage · GitHub">
              <a:extLst>
                <a:ext uri="{FF2B5EF4-FFF2-40B4-BE49-F238E27FC236}">
                  <a16:creationId xmlns:a16="http://schemas.microsoft.com/office/drawing/2014/main" id="{84FF7BFE-BC45-C7EC-9763-B424D1016A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hq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1010" y="2563890"/>
              <a:ext cx="293194" cy="293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E0F2E08-E74A-1B63-B31E-BF7EE8056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72361" y="2553223"/>
              <a:ext cx="541441" cy="30422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2930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6FEEAB7-B8D6-43D5-B847-CAC772653A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picoScan100 | 2D LiDAR sensors | Dynamic Ranging | Autonomous Perception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864B34-9CC7-4059-9432-2E359D963C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6D7710-438E-4161-93C9-3F9A4222BCCB}" type="slidenum">
              <a:rPr lang="en-US" noProof="0" smtClean="0"/>
              <a:pPr/>
              <a:t>5</a:t>
            </a:fld>
            <a:endParaRPr lang="en-US" noProof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70CC178-3E6F-475C-913E-366F42467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DESCRIPTION</a:t>
            </a:r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020670C0-6FD9-44A1-B414-0691777FC1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/>
              <a:t>picoScan120 highlights</a:t>
            </a:r>
          </a:p>
        </p:txBody>
      </p:sp>
      <p:grpSp>
        <p:nvGrpSpPr>
          <p:cNvPr id="18" name="Gruppieren 24">
            <a:extLst>
              <a:ext uri="{FF2B5EF4-FFF2-40B4-BE49-F238E27FC236}">
                <a16:creationId xmlns:a16="http://schemas.microsoft.com/office/drawing/2014/main" id="{3908FDD9-54FC-4533-50C3-B82A050CEADB}"/>
              </a:ext>
            </a:extLst>
          </p:cNvPr>
          <p:cNvGrpSpPr/>
          <p:nvPr/>
        </p:nvGrpSpPr>
        <p:grpSpPr>
          <a:xfrm>
            <a:off x="731837" y="2718595"/>
            <a:ext cx="5413766" cy="975838"/>
            <a:chOff x="11958729" y="5124028"/>
            <a:chExt cx="5413766" cy="975838"/>
          </a:xfrm>
        </p:grpSpPr>
        <p:sp>
          <p:nvSpPr>
            <p:cNvPr id="20" name="Textfeld 13">
              <a:extLst>
                <a:ext uri="{FF2B5EF4-FFF2-40B4-BE49-F238E27FC236}">
                  <a16:creationId xmlns:a16="http://schemas.microsoft.com/office/drawing/2014/main" id="{6739184C-BA40-10B7-C1B1-F05C806A322B}"/>
                </a:ext>
              </a:extLst>
            </p:cNvPr>
            <p:cNvSpPr txBox="1"/>
            <p:nvPr/>
          </p:nvSpPr>
          <p:spPr bwMode="gray">
            <a:xfrm>
              <a:off x="11958729" y="5124028"/>
              <a:ext cx="5413766" cy="9758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>
                <a:buClr>
                  <a:schemeClr val="bg2"/>
                </a:buClr>
              </a:pPr>
              <a:r>
                <a:rPr lang="en-US" sz="1200" b="1" dirty="0">
                  <a:solidFill>
                    <a:schemeClr val="tx2"/>
                  </a:solidFill>
                </a:rPr>
                <a:t>Connectivity</a:t>
              </a:r>
            </a:p>
            <a:p>
              <a:pPr marL="144000" indent="-144000">
                <a:buClr>
                  <a:schemeClr val="bg2"/>
                </a:buClr>
                <a:buFont typeface="Open Sans" panose="020B0606030504020204" pitchFamily="34" charset="0"/>
                <a:buChar char="›"/>
              </a:pPr>
              <a:r>
                <a:rPr lang="en-US" sz="1200" dirty="0"/>
                <a:t>1 x “Ethernet” connection, 4-pin M12 female connector (0.25m), D-coded</a:t>
              </a:r>
            </a:p>
            <a:p>
              <a:pPr marL="144000" indent="-144000">
                <a:buClr>
                  <a:schemeClr val="bg2"/>
                </a:buClr>
                <a:buFont typeface="Open Sans" panose="020B0606030504020204" pitchFamily="34" charset="0"/>
                <a:buChar char="›"/>
              </a:pPr>
              <a:r>
                <a:rPr lang="en-US" sz="1200" dirty="0"/>
                <a:t>1 x “Power” connection, 5-pin M12 male connector (0.35m), A-coded</a:t>
              </a:r>
            </a:p>
          </p:txBody>
        </p:sp>
        <p:grpSp>
          <p:nvGrpSpPr>
            <p:cNvPr id="22" name="Gruppieren 17">
              <a:extLst>
                <a:ext uri="{FF2B5EF4-FFF2-40B4-BE49-F238E27FC236}">
                  <a16:creationId xmlns:a16="http://schemas.microsoft.com/office/drawing/2014/main" id="{FD598CD3-E647-ACE0-99CC-6541D10FB400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13019888" y="5153170"/>
              <a:ext cx="349089" cy="144000"/>
              <a:chOff x="16569115" y="3436422"/>
              <a:chExt cx="2286001" cy="942975"/>
            </a:xfrm>
          </p:grpSpPr>
          <p:sp>
            <p:nvSpPr>
              <p:cNvPr id="24" name="Freihandform: Form 18">
                <a:extLst>
                  <a:ext uri="{FF2B5EF4-FFF2-40B4-BE49-F238E27FC236}">
                    <a16:creationId xmlns:a16="http://schemas.microsoft.com/office/drawing/2014/main" id="{756736AC-E7C9-D47E-627A-3C91FB267D8A}"/>
                  </a:ext>
                </a:extLst>
              </p:cNvPr>
              <p:cNvSpPr/>
              <p:nvPr/>
            </p:nvSpPr>
            <p:spPr bwMode="gray">
              <a:xfrm>
                <a:off x="18331238" y="3489569"/>
                <a:ext cx="523878" cy="831822"/>
              </a:xfrm>
              <a:custGeom>
                <a:avLst/>
                <a:gdLst>
                  <a:gd name="connsiteX0" fmla="*/ 0 w 523875"/>
                  <a:gd name="connsiteY0" fmla="*/ 0 h 831818"/>
                  <a:gd name="connsiteX1" fmla="*/ 415862 w 523875"/>
                  <a:gd name="connsiteY1" fmla="*/ 0 h 831818"/>
                  <a:gd name="connsiteX2" fmla="*/ 523875 w 523875"/>
                  <a:gd name="connsiteY2" fmla="*/ 107918 h 831818"/>
                  <a:gd name="connsiteX3" fmla="*/ 523875 w 523875"/>
                  <a:gd name="connsiteY3" fmla="*/ 723805 h 831818"/>
                  <a:gd name="connsiteX4" fmla="*/ 415862 w 523875"/>
                  <a:gd name="connsiteY4" fmla="*/ 831818 h 831818"/>
                  <a:gd name="connsiteX5" fmla="*/ 0 w 523875"/>
                  <a:gd name="connsiteY5" fmla="*/ 831818 h 831818"/>
                  <a:gd name="connsiteX6" fmla="*/ 0 w 523875"/>
                  <a:gd name="connsiteY6" fmla="*/ 754951 h 831818"/>
                  <a:gd name="connsiteX7" fmla="*/ 417481 w 523875"/>
                  <a:gd name="connsiteY7" fmla="*/ 754951 h 831818"/>
                  <a:gd name="connsiteX8" fmla="*/ 444437 w 523875"/>
                  <a:gd name="connsiteY8" fmla="*/ 727996 h 831818"/>
                  <a:gd name="connsiteX9" fmla="*/ 444437 w 523875"/>
                  <a:gd name="connsiteY9" fmla="*/ 679418 h 831818"/>
                  <a:gd name="connsiteX10" fmla="*/ 142875 w 523875"/>
                  <a:gd name="connsiteY10" fmla="*/ 679418 h 831818"/>
                  <a:gd name="connsiteX11" fmla="*/ 142875 w 523875"/>
                  <a:gd name="connsiteY11" fmla="*/ 609600 h 831818"/>
                  <a:gd name="connsiteX12" fmla="*/ 444437 w 523875"/>
                  <a:gd name="connsiteY12" fmla="*/ 609600 h 831818"/>
                  <a:gd name="connsiteX13" fmla="*/ 444437 w 523875"/>
                  <a:gd name="connsiteY13" fmla="*/ 530257 h 831818"/>
                  <a:gd name="connsiteX14" fmla="*/ 142875 w 523875"/>
                  <a:gd name="connsiteY14" fmla="*/ 530257 h 831818"/>
                  <a:gd name="connsiteX15" fmla="*/ 142875 w 523875"/>
                  <a:gd name="connsiteY15" fmla="*/ 460439 h 831818"/>
                  <a:gd name="connsiteX16" fmla="*/ 444437 w 523875"/>
                  <a:gd name="connsiteY16" fmla="*/ 460439 h 831818"/>
                  <a:gd name="connsiteX17" fmla="*/ 444437 w 523875"/>
                  <a:gd name="connsiteY17" fmla="*/ 377857 h 831818"/>
                  <a:gd name="connsiteX18" fmla="*/ 142875 w 523875"/>
                  <a:gd name="connsiteY18" fmla="*/ 377857 h 831818"/>
                  <a:gd name="connsiteX19" fmla="*/ 142875 w 523875"/>
                  <a:gd name="connsiteY19" fmla="*/ 308039 h 831818"/>
                  <a:gd name="connsiteX20" fmla="*/ 444437 w 523875"/>
                  <a:gd name="connsiteY20" fmla="*/ 308039 h 831818"/>
                  <a:gd name="connsiteX21" fmla="*/ 444437 w 523875"/>
                  <a:gd name="connsiteY21" fmla="*/ 225457 h 831818"/>
                  <a:gd name="connsiteX22" fmla="*/ 142875 w 523875"/>
                  <a:gd name="connsiteY22" fmla="*/ 225457 h 831818"/>
                  <a:gd name="connsiteX23" fmla="*/ 142875 w 523875"/>
                  <a:gd name="connsiteY23" fmla="*/ 155639 h 831818"/>
                  <a:gd name="connsiteX24" fmla="*/ 444437 w 523875"/>
                  <a:gd name="connsiteY24" fmla="*/ 155639 h 831818"/>
                  <a:gd name="connsiteX25" fmla="*/ 444437 w 523875"/>
                  <a:gd name="connsiteY25" fmla="*/ 103823 h 831818"/>
                  <a:gd name="connsiteX26" fmla="*/ 417481 w 523875"/>
                  <a:gd name="connsiteY26" fmla="*/ 76867 h 831818"/>
                  <a:gd name="connsiteX27" fmla="*/ 0 w 523875"/>
                  <a:gd name="connsiteY27" fmla="*/ 76867 h 831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23875" h="831818">
                    <a:moveTo>
                      <a:pt x="0" y="0"/>
                    </a:moveTo>
                    <a:lnTo>
                      <a:pt x="415862" y="0"/>
                    </a:lnTo>
                    <a:cubicBezTo>
                      <a:pt x="475488" y="0"/>
                      <a:pt x="523875" y="48387"/>
                      <a:pt x="523875" y="107918"/>
                    </a:cubicBezTo>
                    <a:lnTo>
                      <a:pt x="523875" y="723805"/>
                    </a:lnTo>
                    <a:cubicBezTo>
                      <a:pt x="523875" y="783431"/>
                      <a:pt x="475488" y="831818"/>
                      <a:pt x="415862" y="831818"/>
                    </a:cubicBezTo>
                    <a:lnTo>
                      <a:pt x="0" y="831818"/>
                    </a:lnTo>
                    <a:lnTo>
                      <a:pt x="0" y="754951"/>
                    </a:lnTo>
                    <a:lnTo>
                      <a:pt x="417481" y="754951"/>
                    </a:lnTo>
                    <a:cubicBezTo>
                      <a:pt x="432340" y="754951"/>
                      <a:pt x="444437" y="742950"/>
                      <a:pt x="444437" y="727996"/>
                    </a:cubicBezTo>
                    <a:lnTo>
                      <a:pt x="444437" y="679418"/>
                    </a:lnTo>
                    <a:lnTo>
                      <a:pt x="142875" y="679418"/>
                    </a:lnTo>
                    <a:lnTo>
                      <a:pt x="142875" y="609600"/>
                    </a:lnTo>
                    <a:lnTo>
                      <a:pt x="444437" y="609600"/>
                    </a:lnTo>
                    <a:lnTo>
                      <a:pt x="444437" y="530257"/>
                    </a:lnTo>
                    <a:lnTo>
                      <a:pt x="142875" y="530257"/>
                    </a:lnTo>
                    <a:lnTo>
                      <a:pt x="142875" y="460439"/>
                    </a:lnTo>
                    <a:lnTo>
                      <a:pt x="444437" y="460439"/>
                    </a:lnTo>
                    <a:lnTo>
                      <a:pt x="444437" y="377857"/>
                    </a:lnTo>
                    <a:lnTo>
                      <a:pt x="142875" y="377857"/>
                    </a:lnTo>
                    <a:lnTo>
                      <a:pt x="142875" y="308039"/>
                    </a:lnTo>
                    <a:lnTo>
                      <a:pt x="444437" y="308039"/>
                    </a:lnTo>
                    <a:lnTo>
                      <a:pt x="444437" y="225457"/>
                    </a:lnTo>
                    <a:lnTo>
                      <a:pt x="142875" y="225457"/>
                    </a:lnTo>
                    <a:lnTo>
                      <a:pt x="142875" y="155639"/>
                    </a:lnTo>
                    <a:lnTo>
                      <a:pt x="444437" y="155639"/>
                    </a:lnTo>
                    <a:lnTo>
                      <a:pt x="444437" y="103823"/>
                    </a:lnTo>
                    <a:cubicBezTo>
                      <a:pt x="444437" y="88963"/>
                      <a:pt x="432435" y="76867"/>
                      <a:pt x="417481" y="76867"/>
                    </a:cubicBezTo>
                    <a:lnTo>
                      <a:pt x="0" y="76867"/>
                    </a:lnTo>
                    <a:close/>
                  </a:path>
                </a:pathLst>
              </a:custGeom>
              <a:solidFill>
                <a:srgbClr val="007C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>
                <a:defPPr>
                  <a:defRPr lang="de-DE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" name="Freihandform: Form 19">
                <a:extLst>
                  <a:ext uri="{FF2B5EF4-FFF2-40B4-BE49-F238E27FC236}">
                    <a16:creationId xmlns:a16="http://schemas.microsoft.com/office/drawing/2014/main" id="{FF8EDD5F-C6C7-7EFF-4342-CC66963EFD5D}"/>
                  </a:ext>
                </a:extLst>
              </p:cNvPr>
              <p:cNvSpPr/>
              <p:nvPr/>
            </p:nvSpPr>
            <p:spPr bwMode="gray">
              <a:xfrm>
                <a:off x="16569115" y="3436422"/>
                <a:ext cx="1676403" cy="942975"/>
              </a:xfrm>
              <a:custGeom>
                <a:avLst/>
                <a:gdLst>
                  <a:gd name="connsiteX0" fmla="*/ 1217581 w 1676400"/>
                  <a:gd name="connsiteY0" fmla="*/ 442913 h 942975"/>
                  <a:gd name="connsiteX1" fmla="*/ 1217581 w 1676400"/>
                  <a:gd name="connsiteY1" fmla="*/ 414338 h 942975"/>
                  <a:gd name="connsiteX2" fmla="*/ 1289018 w 1676400"/>
                  <a:gd name="connsiteY2" fmla="*/ 342900 h 942975"/>
                  <a:gd name="connsiteX3" fmla="*/ 1684306 w 1676400"/>
                  <a:gd name="connsiteY3" fmla="*/ 280988 h 942975"/>
                  <a:gd name="connsiteX4" fmla="*/ 1684306 w 1676400"/>
                  <a:gd name="connsiteY4" fmla="*/ 66675 h 942975"/>
                  <a:gd name="connsiteX5" fmla="*/ 1617631 w 1676400"/>
                  <a:gd name="connsiteY5" fmla="*/ 0 h 942975"/>
                  <a:gd name="connsiteX6" fmla="*/ 869918 w 1676400"/>
                  <a:gd name="connsiteY6" fmla="*/ 0 h 942975"/>
                  <a:gd name="connsiteX7" fmla="*/ 736568 w 1676400"/>
                  <a:gd name="connsiteY7" fmla="*/ 38100 h 942975"/>
                  <a:gd name="connsiteX8" fmla="*/ 546068 w 1676400"/>
                  <a:gd name="connsiteY8" fmla="*/ 171450 h 942975"/>
                  <a:gd name="connsiteX9" fmla="*/ 388906 w 1676400"/>
                  <a:gd name="connsiteY9" fmla="*/ 219075 h 942975"/>
                  <a:gd name="connsiteX10" fmla="*/ 326993 w 1676400"/>
                  <a:gd name="connsiteY10" fmla="*/ 242888 h 942975"/>
                  <a:gd name="connsiteX11" fmla="*/ 326993 w 1676400"/>
                  <a:gd name="connsiteY11" fmla="*/ 285750 h 942975"/>
                  <a:gd name="connsiteX12" fmla="*/ 0 w 1676400"/>
                  <a:gd name="connsiteY12" fmla="*/ 285750 h 942975"/>
                  <a:gd name="connsiteX13" fmla="*/ 0 w 1676400"/>
                  <a:gd name="connsiteY13" fmla="*/ 414338 h 942975"/>
                  <a:gd name="connsiteX14" fmla="*/ 0 w 1676400"/>
                  <a:gd name="connsiteY14" fmla="*/ 533400 h 942975"/>
                  <a:gd name="connsiteX15" fmla="*/ 0 w 1676400"/>
                  <a:gd name="connsiteY15" fmla="*/ 661988 h 942975"/>
                  <a:gd name="connsiteX16" fmla="*/ 326993 w 1676400"/>
                  <a:gd name="connsiteY16" fmla="*/ 661988 h 942975"/>
                  <a:gd name="connsiteX17" fmla="*/ 326993 w 1676400"/>
                  <a:gd name="connsiteY17" fmla="*/ 704850 h 942975"/>
                  <a:gd name="connsiteX18" fmla="*/ 388906 w 1676400"/>
                  <a:gd name="connsiteY18" fmla="*/ 728663 h 942975"/>
                  <a:gd name="connsiteX19" fmla="*/ 546068 w 1676400"/>
                  <a:gd name="connsiteY19" fmla="*/ 776288 h 942975"/>
                  <a:gd name="connsiteX20" fmla="*/ 736568 w 1676400"/>
                  <a:gd name="connsiteY20" fmla="*/ 909638 h 942975"/>
                  <a:gd name="connsiteX21" fmla="*/ 869918 w 1676400"/>
                  <a:gd name="connsiteY21" fmla="*/ 947738 h 942975"/>
                  <a:gd name="connsiteX22" fmla="*/ 1617631 w 1676400"/>
                  <a:gd name="connsiteY22" fmla="*/ 947738 h 942975"/>
                  <a:gd name="connsiteX23" fmla="*/ 1684306 w 1676400"/>
                  <a:gd name="connsiteY23" fmla="*/ 881063 h 942975"/>
                  <a:gd name="connsiteX24" fmla="*/ 1684306 w 1676400"/>
                  <a:gd name="connsiteY24" fmla="*/ 666750 h 942975"/>
                  <a:gd name="connsiteX25" fmla="*/ 1289018 w 1676400"/>
                  <a:gd name="connsiteY25" fmla="*/ 604838 h 942975"/>
                  <a:gd name="connsiteX26" fmla="*/ 1217581 w 1676400"/>
                  <a:gd name="connsiteY26" fmla="*/ 533400 h 942975"/>
                  <a:gd name="connsiteX27" fmla="*/ 1217581 w 1676400"/>
                  <a:gd name="connsiteY27" fmla="*/ 504825 h 942975"/>
                  <a:gd name="connsiteX28" fmla="*/ 1217581 w 1676400"/>
                  <a:gd name="connsiteY28" fmla="*/ 442913 h 942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76400" h="942975">
                    <a:moveTo>
                      <a:pt x="1217581" y="442913"/>
                    </a:moveTo>
                    <a:cubicBezTo>
                      <a:pt x="1217581" y="433197"/>
                      <a:pt x="1217581" y="423386"/>
                      <a:pt x="1217581" y="414338"/>
                    </a:cubicBezTo>
                    <a:cubicBezTo>
                      <a:pt x="1217581" y="376238"/>
                      <a:pt x="1250918" y="352425"/>
                      <a:pt x="1289018" y="342900"/>
                    </a:cubicBezTo>
                    <a:cubicBezTo>
                      <a:pt x="1327118" y="333375"/>
                      <a:pt x="1684306" y="280988"/>
                      <a:pt x="1684306" y="280988"/>
                    </a:cubicBezTo>
                    <a:cubicBezTo>
                      <a:pt x="1684306" y="280988"/>
                      <a:pt x="1684306" y="109538"/>
                      <a:pt x="1684306" y="66675"/>
                    </a:cubicBezTo>
                    <a:cubicBezTo>
                      <a:pt x="1684306" y="23813"/>
                      <a:pt x="1655731" y="0"/>
                      <a:pt x="1617631" y="0"/>
                    </a:cubicBezTo>
                    <a:cubicBezTo>
                      <a:pt x="1579531" y="0"/>
                      <a:pt x="912781" y="0"/>
                      <a:pt x="869918" y="0"/>
                    </a:cubicBezTo>
                    <a:cubicBezTo>
                      <a:pt x="827056" y="0"/>
                      <a:pt x="774668" y="9525"/>
                      <a:pt x="736568" y="38100"/>
                    </a:cubicBezTo>
                    <a:cubicBezTo>
                      <a:pt x="698468" y="66675"/>
                      <a:pt x="598456" y="133350"/>
                      <a:pt x="546068" y="171450"/>
                    </a:cubicBezTo>
                    <a:cubicBezTo>
                      <a:pt x="493681" y="209550"/>
                      <a:pt x="422243" y="219075"/>
                      <a:pt x="388906" y="219075"/>
                    </a:cubicBezTo>
                    <a:cubicBezTo>
                      <a:pt x="355568" y="219075"/>
                      <a:pt x="326993" y="219075"/>
                      <a:pt x="326993" y="242888"/>
                    </a:cubicBezTo>
                    <a:cubicBezTo>
                      <a:pt x="326993" y="266700"/>
                      <a:pt x="326993" y="285750"/>
                      <a:pt x="326993" y="285750"/>
                    </a:cubicBezTo>
                    <a:lnTo>
                      <a:pt x="0" y="285750"/>
                    </a:lnTo>
                    <a:lnTo>
                      <a:pt x="0" y="414338"/>
                    </a:lnTo>
                    <a:lnTo>
                      <a:pt x="0" y="533400"/>
                    </a:lnTo>
                    <a:lnTo>
                      <a:pt x="0" y="661988"/>
                    </a:lnTo>
                    <a:lnTo>
                      <a:pt x="326993" y="661988"/>
                    </a:lnTo>
                    <a:cubicBezTo>
                      <a:pt x="326993" y="661988"/>
                      <a:pt x="326993" y="681038"/>
                      <a:pt x="326993" y="704850"/>
                    </a:cubicBezTo>
                    <a:cubicBezTo>
                      <a:pt x="326993" y="728663"/>
                      <a:pt x="355568" y="728663"/>
                      <a:pt x="388906" y="728663"/>
                    </a:cubicBezTo>
                    <a:cubicBezTo>
                      <a:pt x="422243" y="728663"/>
                      <a:pt x="493681" y="738188"/>
                      <a:pt x="546068" y="776288"/>
                    </a:cubicBezTo>
                    <a:cubicBezTo>
                      <a:pt x="598456" y="814388"/>
                      <a:pt x="698468" y="881063"/>
                      <a:pt x="736568" y="909638"/>
                    </a:cubicBezTo>
                    <a:cubicBezTo>
                      <a:pt x="774668" y="938213"/>
                      <a:pt x="827056" y="947738"/>
                      <a:pt x="869918" y="947738"/>
                    </a:cubicBezTo>
                    <a:cubicBezTo>
                      <a:pt x="912781" y="947738"/>
                      <a:pt x="1579531" y="947738"/>
                      <a:pt x="1617631" y="947738"/>
                    </a:cubicBezTo>
                    <a:cubicBezTo>
                      <a:pt x="1655731" y="947738"/>
                      <a:pt x="1684306" y="923925"/>
                      <a:pt x="1684306" y="881063"/>
                    </a:cubicBezTo>
                    <a:cubicBezTo>
                      <a:pt x="1684306" y="838200"/>
                      <a:pt x="1684306" y="666750"/>
                      <a:pt x="1684306" y="666750"/>
                    </a:cubicBezTo>
                    <a:cubicBezTo>
                      <a:pt x="1684306" y="666750"/>
                      <a:pt x="1327118" y="614363"/>
                      <a:pt x="1289018" y="604838"/>
                    </a:cubicBezTo>
                    <a:cubicBezTo>
                      <a:pt x="1250918" y="595313"/>
                      <a:pt x="1217581" y="571500"/>
                      <a:pt x="1217581" y="533400"/>
                    </a:cubicBezTo>
                    <a:cubicBezTo>
                      <a:pt x="1217581" y="524351"/>
                      <a:pt x="1217581" y="514541"/>
                      <a:pt x="1217581" y="504825"/>
                    </a:cubicBezTo>
                    <a:cubicBezTo>
                      <a:pt x="1217581" y="504825"/>
                      <a:pt x="1217581" y="474345"/>
                      <a:pt x="1217581" y="44291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>
                <a:defPPr>
                  <a:defRPr lang="de-DE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sp>
        <p:nvSpPr>
          <p:cNvPr id="31" name="Textfeld 37">
            <a:extLst>
              <a:ext uri="{FF2B5EF4-FFF2-40B4-BE49-F238E27FC236}">
                <a16:creationId xmlns:a16="http://schemas.microsoft.com/office/drawing/2014/main" id="{660223D1-6A0B-2FCB-AED2-04CE2B3B5ACA}"/>
              </a:ext>
            </a:extLst>
          </p:cNvPr>
          <p:cNvSpPr txBox="1"/>
          <p:nvPr/>
        </p:nvSpPr>
        <p:spPr bwMode="gray">
          <a:xfrm>
            <a:off x="1158240" y="4713770"/>
            <a:ext cx="4294909" cy="7200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buClr>
                <a:schemeClr val="bg2"/>
              </a:buClr>
            </a:pPr>
            <a:r>
              <a:rPr lang="en-US" sz="1200" b="1" dirty="0">
                <a:solidFill>
                  <a:schemeClr val="tx2"/>
                </a:solidFill>
              </a:rPr>
              <a:t>Compact Indoor design</a:t>
            </a:r>
          </a:p>
          <a:p>
            <a:pPr marL="144000" indent="-14400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200" b="0" i="0" dirty="0">
                <a:solidFill>
                  <a:srgbClr val="172B4D"/>
                </a:solidFill>
                <a:effectLst/>
                <a:latin typeface="Open Sans" panose="020B0606030504020204" pitchFamily="34" charset="0"/>
              </a:rPr>
              <a:t>Pigtail for </a:t>
            </a:r>
            <a:r>
              <a:rPr lang="en-US" sz="1200" b="1" i="0" dirty="0">
                <a:solidFill>
                  <a:srgbClr val="172B4D"/>
                </a:solidFill>
                <a:effectLst/>
                <a:latin typeface="Open Sans" panose="020B0606030504020204" pitchFamily="34" charset="0"/>
              </a:rPr>
              <a:t>less integration space</a:t>
            </a:r>
          </a:p>
          <a:p>
            <a:pPr marL="144000" indent="-14400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200" b="1" i="0" dirty="0">
                <a:solidFill>
                  <a:srgbClr val="172B4D"/>
                </a:solidFill>
                <a:effectLst/>
                <a:latin typeface="Open Sans" panose="020B0606030504020204" pitchFamily="34" charset="0"/>
              </a:rPr>
              <a:t>IP65</a:t>
            </a:r>
            <a:r>
              <a:rPr lang="en-US" sz="1200" b="0" i="0" dirty="0">
                <a:solidFill>
                  <a:srgbClr val="172B4D"/>
                </a:solidFill>
                <a:effectLst/>
                <a:latin typeface="Open Sans" panose="020B0606030504020204" pitchFamily="34" charset="0"/>
              </a:rPr>
              <a:t> (IEC 60529:1989+AMD1:1999+AMD2:2013)</a:t>
            </a:r>
          </a:p>
          <a:p>
            <a:pPr marL="144000" indent="-14400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200" dirty="0"/>
              <a:t>Shock &amp; vibration resistance</a:t>
            </a:r>
          </a:p>
          <a:p>
            <a:pPr marL="144000" indent="-14400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200" b="1" dirty="0"/>
              <a:t>80 klx</a:t>
            </a:r>
            <a:r>
              <a:rPr lang="en-US" sz="1200" dirty="0"/>
              <a:t> Ambient light immunity </a:t>
            </a:r>
          </a:p>
          <a:p>
            <a:pPr marL="144000" indent="-14400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200" b="1" dirty="0"/>
              <a:t>-10 °C ... +50 °C</a:t>
            </a:r>
            <a:r>
              <a:rPr lang="en-US" sz="1200" dirty="0"/>
              <a:t> (-14°F…122°F)</a:t>
            </a:r>
          </a:p>
          <a:p>
            <a:pPr marL="144000" indent="-144000">
              <a:buClr>
                <a:schemeClr val="bg2"/>
              </a:buClr>
              <a:buFont typeface="Open Sans" panose="020B0606030504020204" pitchFamily="34" charset="0"/>
              <a:buChar char="›"/>
            </a:pPr>
            <a:endParaRPr lang="en-US" sz="1200" dirty="0"/>
          </a:p>
        </p:txBody>
      </p:sp>
      <p:sp>
        <p:nvSpPr>
          <p:cNvPr id="33" name="Textfeld 36">
            <a:extLst>
              <a:ext uri="{FF2B5EF4-FFF2-40B4-BE49-F238E27FC236}">
                <a16:creationId xmlns:a16="http://schemas.microsoft.com/office/drawing/2014/main" id="{7186F88A-84E7-A16C-06FB-2D7CD8262CE2}"/>
              </a:ext>
            </a:extLst>
          </p:cNvPr>
          <p:cNvSpPr txBox="1"/>
          <p:nvPr/>
        </p:nvSpPr>
        <p:spPr bwMode="gray">
          <a:xfrm>
            <a:off x="8657846" y="1749425"/>
            <a:ext cx="2802317" cy="17574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buClr>
                <a:schemeClr val="bg2"/>
              </a:buClr>
            </a:pPr>
            <a:r>
              <a:rPr lang="en-US" sz="1200" b="1" dirty="0">
                <a:solidFill>
                  <a:schemeClr val="tx2"/>
                </a:solidFill>
              </a:rPr>
              <a:t>Sensing performance that percepts the environment </a:t>
            </a:r>
          </a:p>
          <a:p>
            <a:pPr marL="144000" indent="-14400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200" dirty="0"/>
              <a:t>Wide sensing range up to: </a:t>
            </a:r>
          </a:p>
          <a:p>
            <a:pPr marL="601200" lvl="1" indent="-14400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200" dirty="0"/>
              <a:t>30 m on reflectors </a:t>
            </a:r>
          </a:p>
          <a:p>
            <a:pPr marL="601200" lvl="1" indent="-14400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200" b="1" dirty="0"/>
              <a:t>30 m</a:t>
            </a:r>
            <a:r>
              <a:rPr lang="en-US" sz="1200" dirty="0"/>
              <a:t> </a:t>
            </a:r>
            <a:r>
              <a:rPr lang="en-US" sz="1200" b="1" dirty="0"/>
              <a:t>@90% remission</a:t>
            </a:r>
          </a:p>
          <a:p>
            <a:pPr marL="601200" lvl="1" indent="-14400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200" b="1" dirty="0"/>
              <a:t>18 m</a:t>
            </a:r>
            <a:r>
              <a:rPr lang="en-US" sz="1200" dirty="0"/>
              <a:t> </a:t>
            </a:r>
            <a:r>
              <a:rPr lang="en-US" sz="1200" b="1" dirty="0"/>
              <a:t>@10% remission</a:t>
            </a:r>
          </a:p>
          <a:p>
            <a:pPr marL="144000" indent="-144000" algn="l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200" b="1" dirty="0"/>
              <a:t>20 Hz </a:t>
            </a:r>
            <a:r>
              <a:rPr lang="en-US" sz="1200" dirty="0"/>
              <a:t>scanning frequency</a:t>
            </a:r>
          </a:p>
          <a:p>
            <a:pPr marL="144000" indent="-144000" algn="l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200" dirty="0"/>
              <a:t>High angular resolution of </a:t>
            </a:r>
            <a:r>
              <a:rPr lang="en-US" sz="1200" b="1" dirty="0"/>
              <a:t>0.1°</a:t>
            </a:r>
          </a:p>
          <a:p>
            <a:pPr marL="144000" indent="-14400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200" dirty="0"/>
              <a:t>Huge field of view of 276°</a:t>
            </a:r>
          </a:p>
          <a:p>
            <a:pPr marL="144000" indent="-144000" algn="l">
              <a:buClr>
                <a:schemeClr val="bg2"/>
              </a:buClr>
              <a:buFont typeface="Open Sans" panose="020B0606030504020204" pitchFamily="34" charset="0"/>
              <a:buChar char="›"/>
            </a:pPr>
            <a:endParaRPr lang="en-US" sz="1200" dirty="0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33C27D9-3FEE-CF6F-87AA-671CB6033CE5}"/>
              </a:ext>
            </a:extLst>
          </p:cNvPr>
          <p:cNvGrpSpPr/>
          <p:nvPr/>
        </p:nvGrpSpPr>
        <p:grpSpPr>
          <a:xfrm>
            <a:off x="8657846" y="1422907"/>
            <a:ext cx="519029" cy="201915"/>
            <a:chOff x="-176368" y="1983263"/>
            <a:chExt cx="1177125" cy="323915"/>
          </a:xfrm>
        </p:grpSpPr>
        <p:grpSp>
          <p:nvGrpSpPr>
            <p:cNvPr id="34" name="Gruppieren 47">
              <a:extLst>
                <a:ext uri="{FF2B5EF4-FFF2-40B4-BE49-F238E27FC236}">
                  <a16:creationId xmlns:a16="http://schemas.microsoft.com/office/drawing/2014/main" id="{4EC9025C-88A6-78A3-90C5-4C4FAC39F75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12757" y="1988840"/>
              <a:ext cx="288000" cy="288693"/>
              <a:chOff x="7483986" y="1923374"/>
              <a:chExt cx="844262" cy="846298"/>
            </a:xfrm>
          </p:grpSpPr>
          <p:sp>
            <p:nvSpPr>
              <p:cNvPr id="35" name="Freihandform: Form 469">
                <a:extLst>
                  <a:ext uri="{FF2B5EF4-FFF2-40B4-BE49-F238E27FC236}">
                    <a16:creationId xmlns:a16="http://schemas.microsoft.com/office/drawing/2014/main" id="{E9A71768-322C-99E7-D371-14982AC6B454}"/>
                  </a:ext>
                </a:extLst>
              </p:cNvPr>
              <p:cNvSpPr/>
              <p:nvPr/>
            </p:nvSpPr>
            <p:spPr bwMode="gray">
              <a:xfrm>
                <a:off x="7483986" y="1926749"/>
                <a:ext cx="124182" cy="124180"/>
              </a:xfrm>
              <a:custGeom>
                <a:avLst/>
                <a:gdLst>
                  <a:gd name="connsiteX0" fmla="*/ 253079 w 504825"/>
                  <a:gd name="connsiteY0" fmla="*/ 506254 h 504825"/>
                  <a:gd name="connsiteX1" fmla="*/ 506159 w 504825"/>
                  <a:gd name="connsiteY1" fmla="*/ 253175 h 504825"/>
                  <a:gd name="connsiteX2" fmla="*/ 253079 w 504825"/>
                  <a:gd name="connsiteY2" fmla="*/ 0 h 504825"/>
                  <a:gd name="connsiteX3" fmla="*/ 0 w 504825"/>
                  <a:gd name="connsiteY3" fmla="*/ 253079 h 504825"/>
                  <a:gd name="connsiteX4" fmla="*/ 253079 w 504825"/>
                  <a:gd name="connsiteY4" fmla="*/ 506254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825" h="504825">
                    <a:moveTo>
                      <a:pt x="253079" y="506254"/>
                    </a:moveTo>
                    <a:cubicBezTo>
                      <a:pt x="392811" y="506254"/>
                      <a:pt x="506159" y="392906"/>
                      <a:pt x="506159" y="253175"/>
                    </a:cubicBezTo>
                    <a:cubicBezTo>
                      <a:pt x="506159" y="113443"/>
                      <a:pt x="392811" y="0"/>
                      <a:pt x="253079" y="0"/>
                    </a:cubicBezTo>
                    <a:cubicBezTo>
                      <a:pt x="113347" y="0"/>
                      <a:pt x="0" y="113348"/>
                      <a:pt x="0" y="253079"/>
                    </a:cubicBezTo>
                    <a:cubicBezTo>
                      <a:pt x="0" y="392811"/>
                      <a:pt x="113252" y="506254"/>
                      <a:pt x="253079" y="506254"/>
                    </a:cubicBezTo>
                  </a:path>
                </a:pathLst>
              </a:custGeom>
              <a:solidFill>
                <a:schemeClr val="accent2">
                  <a:alpha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" name="Freihandform: Form 469">
                <a:extLst>
                  <a:ext uri="{FF2B5EF4-FFF2-40B4-BE49-F238E27FC236}">
                    <a16:creationId xmlns:a16="http://schemas.microsoft.com/office/drawing/2014/main" id="{03AD593D-435E-6BAA-DC4F-9062B157D1B7}"/>
                  </a:ext>
                </a:extLst>
              </p:cNvPr>
              <p:cNvSpPr/>
              <p:nvPr/>
            </p:nvSpPr>
            <p:spPr bwMode="gray">
              <a:xfrm>
                <a:off x="8204066" y="1923374"/>
                <a:ext cx="124182" cy="124180"/>
              </a:xfrm>
              <a:custGeom>
                <a:avLst/>
                <a:gdLst>
                  <a:gd name="connsiteX0" fmla="*/ 253079 w 504825"/>
                  <a:gd name="connsiteY0" fmla="*/ 506254 h 504825"/>
                  <a:gd name="connsiteX1" fmla="*/ 506159 w 504825"/>
                  <a:gd name="connsiteY1" fmla="*/ 253175 h 504825"/>
                  <a:gd name="connsiteX2" fmla="*/ 253079 w 504825"/>
                  <a:gd name="connsiteY2" fmla="*/ 0 h 504825"/>
                  <a:gd name="connsiteX3" fmla="*/ 0 w 504825"/>
                  <a:gd name="connsiteY3" fmla="*/ 253079 h 504825"/>
                  <a:gd name="connsiteX4" fmla="*/ 253079 w 504825"/>
                  <a:gd name="connsiteY4" fmla="*/ 506254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825" h="504825">
                    <a:moveTo>
                      <a:pt x="253079" y="506254"/>
                    </a:moveTo>
                    <a:cubicBezTo>
                      <a:pt x="392811" y="506254"/>
                      <a:pt x="506159" y="392906"/>
                      <a:pt x="506159" y="253175"/>
                    </a:cubicBezTo>
                    <a:cubicBezTo>
                      <a:pt x="506159" y="113443"/>
                      <a:pt x="392811" y="0"/>
                      <a:pt x="253079" y="0"/>
                    </a:cubicBezTo>
                    <a:cubicBezTo>
                      <a:pt x="113347" y="0"/>
                      <a:pt x="0" y="113348"/>
                      <a:pt x="0" y="253079"/>
                    </a:cubicBezTo>
                    <a:cubicBezTo>
                      <a:pt x="0" y="392811"/>
                      <a:pt x="113252" y="506254"/>
                      <a:pt x="253079" y="506254"/>
                    </a:cubicBezTo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" name="Freihandform: Form 469">
                <a:extLst>
                  <a:ext uri="{FF2B5EF4-FFF2-40B4-BE49-F238E27FC236}">
                    <a16:creationId xmlns:a16="http://schemas.microsoft.com/office/drawing/2014/main" id="{5E1A36C4-BB05-890B-F344-B350C8082B45}"/>
                  </a:ext>
                </a:extLst>
              </p:cNvPr>
              <p:cNvSpPr/>
              <p:nvPr/>
            </p:nvSpPr>
            <p:spPr bwMode="gray">
              <a:xfrm>
                <a:off x="7483986" y="2290778"/>
                <a:ext cx="124182" cy="124180"/>
              </a:xfrm>
              <a:custGeom>
                <a:avLst/>
                <a:gdLst>
                  <a:gd name="connsiteX0" fmla="*/ 253079 w 504825"/>
                  <a:gd name="connsiteY0" fmla="*/ 506254 h 504825"/>
                  <a:gd name="connsiteX1" fmla="*/ 506159 w 504825"/>
                  <a:gd name="connsiteY1" fmla="*/ 253175 h 504825"/>
                  <a:gd name="connsiteX2" fmla="*/ 253079 w 504825"/>
                  <a:gd name="connsiteY2" fmla="*/ 0 h 504825"/>
                  <a:gd name="connsiteX3" fmla="*/ 0 w 504825"/>
                  <a:gd name="connsiteY3" fmla="*/ 253079 h 504825"/>
                  <a:gd name="connsiteX4" fmla="*/ 253079 w 504825"/>
                  <a:gd name="connsiteY4" fmla="*/ 506254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825" h="504825">
                    <a:moveTo>
                      <a:pt x="253079" y="506254"/>
                    </a:moveTo>
                    <a:cubicBezTo>
                      <a:pt x="392811" y="506254"/>
                      <a:pt x="506159" y="392906"/>
                      <a:pt x="506159" y="253175"/>
                    </a:cubicBezTo>
                    <a:cubicBezTo>
                      <a:pt x="506159" y="113443"/>
                      <a:pt x="392811" y="0"/>
                      <a:pt x="253079" y="0"/>
                    </a:cubicBezTo>
                    <a:cubicBezTo>
                      <a:pt x="113347" y="0"/>
                      <a:pt x="0" y="113348"/>
                      <a:pt x="0" y="253079"/>
                    </a:cubicBezTo>
                    <a:cubicBezTo>
                      <a:pt x="0" y="392811"/>
                      <a:pt x="113252" y="506254"/>
                      <a:pt x="253079" y="506254"/>
                    </a:cubicBezTo>
                  </a:path>
                </a:pathLst>
              </a:custGeom>
              <a:solidFill>
                <a:schemeClr val="accent2">
                  <a:alpha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" name="Freihandform: Form 469">
                <a:extLst>
                  <a:ext uri="{FF2B5EF4-FFF2-40B4-BE49-F238E27FC236}">
                    <a16:creationId xmlns:a16="http://schemas.microsoft.com/office/drawing/2014/main" id="{DF108814-D6CF-420B-93B3-008E29F04368}"/>
                  </a:ext>
                </a:extLst>
              </p:cNvPr>
              <p:cNvSpPr/>
              <p:nvPr/>
            </p:nvSpPr>
            <p:spPr bwMode="gray">
              <a:xfrm>
                <a:off x="8204066" y="2290778"/>
                <a:ext cx="124182" cy="124180"/>
              </a:xfrm>
              <a:custGeom>
                <a:avLst/>
                <a:gdLst>
                  <a:gd name="connsiteX0" fmla="*/ 253079 w 504825"/>
                  <a:gd name="connsiteY0" fmla="*/ 506254 h 504825"/>
                  <a:gd name="connsiteX1" fmla="*/ 506159 w 504825"/>
                  <a:gd name="connsiteY1" fmla="*/ 253175 h 504825"/>
                  <a:gd name="connsiteX2" fmla="*/ 253079 w 504825"/>
                  <a:gd name="connsiteY2" fmla="*/ 0 h 504825"/>
                  <a:gd name="connsiteX3" fmla="*/ 0 w 504825"/>
                  <a:gd name="connsiteY3" fmla="*/ 253079 h 504825"/>
                  <a:gd name="connsiteX4" fmla="*/ 253079 w 504825"/>
                  <a:gd name="connsiteY4" fmla="*/ 506254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825" h="504825">
                    <a:moveTo>
                      <a:pt x="253079" y="506254"/>
                    </a:moveTo>
                    <a:cubicBezTo>
                      <a:pt x="392811" y="506254"/>
                      <a:pt x="506159" y="392906"/>
                      <a:pt x="506159" y="253175"/>
                    </a:cubicBezTo>
                    <a:cubicBezTo>
                      <a:pt x="506159" y="113443"/>
                      <a:pt x="392811" y="0"/>
                      <a:pt x="253079" y="0"/>
                    </a:cubicBezTo>
                    <a:cubicBezTo>
                      <a:pt x="113347" y="0"/>
                      <a:pt x="0" y="113348"/>
                      <a:pt x="0" y="253079"/>
                    </a:cubicBezTo>
                    <a:cubicBezTo>
                      <a:pt x="0" y="392811"/>
                      <a:pt x="113252" y="506254"/>
                      <a:pt x="253079" y="506254"/>
                    </a:cubicBezTo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" name="Freihandform: Form 469">
                <a:extLst>
                  <a:ext uri="{FF2B5EF4-FFF2-40B4-BE49-F238E27FC236}">
                    <a16:creationId xmlns:a16="http://schemas.microsoft.com/office/drawing/2014/main" id="{036554CF-9DCB-354F-7A82-2918F9B71088}"/>
                  </a:ext>
                </a:extLst>
              </p:cNvPr>
              <p:cNvSpPr/>
              <p:nvPr/>
            </p:nvSpPr>
            <p:spPr bwMode="gray">
              <a:xfrm>
                <a:off x="7844026" y="2290778"/>
                <a:ext cx="124182" cy="124180"/>
              </a:xfrm>
              <a:custGeom>
                <a:avLst/>
                <a:gdLst>
                  <a:gd name="connsiteX0" fmla="*/ 253079 w 504825"/>
                  <a:gd name="connsiteY0" fmla="*/ 506254 h 504825"/>
                  <a:gd name="connsiteX1" fmla="*/ 506159 w 504825"/>
                  <a:gd name="connsiteY1" fmla="*/ 253175 h 504825"/>
                  <a:gd name="connsiteX2" fmla="*/ 253079 w 504825"/>
                  <a:gd name="connsiteY2" fmla="*/ 0 h 504825"/>
                  <a:gd name="connsiteX3" fmla="*/ 0 w 504825"/>
                  <a:gd name="connsiteY3" fmla="*/ 253079 h 504825"/>
                  <a:gd name="connsiteX4" fmla="*/ 253079 w 504825"/>
                  <a:gd name="connsiteY4" fmla="*/ 506254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825" h="504825">
                    <a:moveTo>
                      <a:pt x="253079" y="506254"/>
                    </a:moveTo>
                    <a:cubicBezTo>
                      <a:pt x="392811" y="506254"/>
                      <a:pt x="506159" y="392906"/>
                      <a:pt x="506159" y="253175"/>
                    </a:cubicBezTo>
                    <a:cubicBezTo>
                      <a:pt x="506159" y="113443"/>
                      <a:pt x="392811" y="0"/>
                      <a:pt x="253079" y="0"/>
                    </a:cubicBezTo>
                    <a:cubicBezTo>
                      <a:pt x="113347" y="0"/>
                      <a:pt x="0" y="113348"/>
                      <a:pt x="0" y="253079"/>
                    </a:cubicBezTo>
                    <a:cubicBezTo>
                      <a:pt x="0" y="392811"/>
                      <a:pt x="113252" y="506254"/>
                      <a:pt x="253079" y="506254"/>
                    </a:cubicBezTo>
                  </a:path>
                </a:pathLst>
              </a:custGeom>
              <a:solidFill>
                <a:schemeClr val="accent2">
                  <a:alpha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" name="Freihandform: Form 469">
                <a:extLst>
                  <a:ext uri="{FF2B5EF4-FFF2-40B4-BE49-F238E27FC236}">
                    <a16:creationId xmlns:a16="http://schemas.microsoft.com/office/drawing/2014/main" id="{7C4F421E-DFA7-A97F-CBF0-80220E25599E}"/>
                  </a:ext>
                </a:extLst>
              </p:cNvPr>
              <p:cNvSpPr/>
              <p:nvPr/>
            </p:nvSpPr>
            <p:spPr bwMode="gray">
              <a:xfrm>
                <a:off x="7483986" y="2645492"/>
                <a:ext cx="124182" cy="124180"/>
              </a:xfrm>
              <a:custGeom>
                <a:avLst/>
                <a:gdLst>
                  <a:gd name="connsiteX0" fmla="*/ 253079 w 504825"/>
                  <a:gd name="connsiteY0" fmla="*/ 506254 h 504825"/>
                  <a:gd name="connsiteX1" fmla="*/ 506159 w 504825"/>
                  <a:gd name="connsiteY1" fmla="*/ 253175 h 504825"/>
                  <a:gd name="connsiteX2" fmla="*/ 253079 w 504825"/>
                  <a:gd name="connsiteY2" fmla="*/ 0 h 504825"/>
                  <a:gd name="connsiteX3" fmla="*/ 0 w 504825"/>
                  <a:gd name="connsiteY3" fmla="*/ 253079 h 504825"/>
                  <a:gd name="connsiteX4" fmla="*/ 253079 w 504825"/>
                  <a:gd name="connsiteY4" fmla="*/ 506254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825" h="504825">
                    <a:moveTo>
                      <a:pt x="253079" y="506254"/>
                    </a:moveTo>
                    <a:cubicBezTo>
                      <a:pt x="392811" y="506254"/>
                      <a:pt x="506159" y="392906"/>
                      <a:pt x="506159" y="253175"/>
                    </a:cubicBezTo>
                    <a:cubicBezTo>
                      <a:pt x="506159" y="113443"/>
                      <a:pt x="392811" y="0"/>
                      <a:pt x="253079" y="0"/>
                    </a:cubicBezTo>
                    <a:cubicBezTo>
                      <a:pt x="113347" y="0"/>
                      <a:pt x="0" y="113348"/>
                      <a:pt x="0" y="253079"/>
                    </a:cubicBezTo>
                    <a:cubicBezTo>
                      <a:pt x="0" y="392811"/>
                      <a:pt x="113252" y="506254"/>
                      <a:pt x="253079" y="506254"/>
                    </a:cubicBezTo>
                  </a:path>
                </a:pathLst>
              </a:custGeom>
              <a:solidFill>
                <a:schemeClr val="bg2">
                  <a:alpha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1" name="Freihandform: Form 469">
                <a:extLst>
                  <a:ext uri="{FF2B5EF4-FFF2-40B4-BE49-F238E27FC236}">
                    <a16:creationId xmlns:a16="http://schemas.microsoft.com/office/drawing/2014/main" id="{508F010B-5963-6B63-5950-1FB81BB21B79}"/>
                  </a:ext>
                </a:extLst>
              </p:cNvPr>
              <p:cNvSpPr/>
              <p:nvPr/>
            </p:nvSpPr>
            <p:spPr bwMode="gray">
              <a:xfrm>
                <a:off x="8204066" y="2645492"/>
                <a:ext cx="124182" cy="124180"/>
              </a:xfrm>
              <a:custGeom>
                <a:avLst/>
                <a:gdLst>
                  <a:gd name="connsiteX0" fmla="*/ 253079 w 504825"/>
                  <a:gd name="connsiteY0" fmla="*/ 506254 h 504825"/>
                  <a:gd name="connsiteX1" fmla="*/ 506159 w 504825"/>
                  <a:gd name="connsiteY1" fmla="*/ 253175 h 504825"/>
                  <a:gd name="connsiteX2" fmla="*/ 253079 w 504825"/>
                  <a:gd name="connsiteY2" fmla="*/ 0 h 504825"/>
                  <a:gd name="connsiteX3" fmla="*/ 0 w 504825"/>
                  <a:gd name="connsiteY3" fmla="*/ 253079 h 504825"/>
                  <a:gd name="connsiteX4" fmla="*/ 253079 w 504825"/>
                  <a:gd name="connsiteY4" fmla="*/ 506254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825" h="504825">
                    <a:moveTo>
                      <a:pt x="253079" y="506254"/>
                    </a:moveTo>
                    <a:cubicBezTo>
                      <a:pt x="392811" y="506254"/>
                      <a:pt x="506159" y="392906"/>
                      <a:pt x="506159" y="253175"/>
                    </a:cubicBezTo>
                    <a:cubicBezTo>
                      <a:pt x="506159" y="113443"/>
                      <a:pt x="392811" y="0"/>
                      <a:pt x="253079" y="0"/>
                    </a:cubicBezTo>
                    <a:cubicBezTo>
                      <a:pt x="113347" y="0"/>
                      <a:pt x="0" y="113348"/>
                      <a:pt x="0" y="253079"/>
                    </a:cubicBezTo>
                    <a:cubicBezTo>
                      <a:pt x="0" y="392811"/>
                      <a:pt x="113252" y="506254"/>
                      <a:pt x="253079" y="506254"/>
                    </a:cubicBezTo>
                  </a:path>
                </a:pathLst>
              </a:custGeom>
              <a:solidFill>
                <a:schemeClr val="bg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" name="Freihandform: Form 469">
                <a:extLst>
                  <a:ext uri="{FF2B5EF4-FFF2-40B4-BE49-F238E27FC236}">
                    <a16:creationId xmlns:a16="http://schemas.microsoft.com/office/drawing/2014/main" id="{6002CEB2-C3E1-B0B6-C128-FC94884414CF}"/>
                  </a:ext>
                </a:extLst>
              </p:cNvPr>
              <p:cNvSpPr/>
              <p:nvPr/>
            </p:nvSpPr>
            <p:spPr bwMode="gray">
              <a:xfrm>
                <a:off x="7968208" y="2635705"/>
                <a:ext cx="124182" cy="124180"/>
              </a:xfrm>
              <a:custGeom>
                <a:avLst/>
                <a:gdLst>
                  <a:gd name="connsiteX0" fmla="*/ 253079 w 504825"/>
                  <a:gd name="connsiteY0" fmla="*/ 506254 h 504825"/>
                  <a:gd name="connsiteX1" fmla="*/ 506159 w 504825"/>
                  <a:gd name="connsiteY1" fmla="*/ 253175 h 504825"/>
                  <a:gd name="connsiteX2" fmla="*/ 253079 w 504825"/>
                  <a:gd name="connsiteY2" fmla="*/ 0 h 504825"/>
                  <a:gd name="connsiteX3" fmla="*/ 0 w 504825"/>
                  <a:gd name="connsiteY3" fmla="*/ 253079 h 504825"/>
                  <a:gd name="connsiteX4" fmla="*/ 253079 w 504825"/>
                  <a:gd name="connsiteY4" fmla="*/ 506254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825" h="504825">
                    <a:moveTo>
                      <a:pt x="253079" y="506254"/>
                    </a:moveTo>
                    <a:cubicBezTo>
                      <a:pt x="392811" y="506254"/>
                      <a:pt x="506159" y="392906"/>
                      <a:pt x="506159" y="253175"/>
                    </a:cubicBezTo>
                    <a:cubicBezTo>
                      <a:pt x="506159" y="113443"/>
                      <a:pt x="392811" y="0"/>
                      <a:pt x="253079" y="0"/>
                    </a:cubicBezTo>
                    <a:cubicBezTo>
                      <a:pt x="113347" y="0"/>
                      <a:pt x="0" y="113348"/>
                      <a:pt x="0" y="253079"/>
                    </a:cubicBezTo>
                    <a:cubicBezTo>
                      <a:pt x="0" y="392811"/>
                      <a:pt x="113252" y="506254"/>
                      <a:pt x="253079" y="506254"/>
                    </a:cubicBezTo>
                  </a:path>
                </a:pathLst>
              </a:custGeom>
              <a:solidFill>
                <a:schemeClr val="bg2">
                  <a:alpha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3" name="Freihandform: Form 469">
                <a:extLst>
                  <a:ext uri="{FF2B5EF4-FFF2-40B4-BE49-F238E27FC236}">
                    <a16:creationId xmlns:a16="http://schemas.microsoft.com/office/drawing/2014/main" id="{53953973-77E7-3804-3888-93B1D7F4B597}"/>
                  </a:ext>
                </a:extLst>
              </p:cNvPr>
              <p:cNvSpPr/>
              <p:nvPr/>
            </p:nvSpPr>
            <p:spPr bwMode="gray">
              <a:xfrm>
                <a:off x="7728775" y="2637365"/>
                <a:ext cx="124182" cy="124180"/>
              </a:xfrm>
              <a:custGeom>
                <a:avLst/>
                <a:gdLst>
                  <a:gd name="connsiteX0" fmla="*/ 253079 w 504825"/>
                  <a:gd name="connsiteY0" fmla="*/ 506254 h 504825"/>
                  <a:gd name="connsiteX1" fmla="*/ 506159 w 504825"/>
                  <a:gd name="connsiteY1" fmla="*/ 253175 h 504825"/>
                  <a:gd name="connsiteX2" fmla="*/ 253079 w 504825"/>
                  <a:gd name="connsiteY2" fmla="*/ 0 h 504825"/>
                  <a:gd name="connsiteX3" fmla="*/ 0 w 504825"/>
                  <a:gd name="connsiteY3" fmla="*/ 253079 h 504825"/>
                  <a:gd name="connsiteX4" fmla="*/ 253079 w 504825"/>
                  <a:gd name="connsiteY4" fmla="*/ 506254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825" h="504825">
                    <a:moveTo>
                      <a:pt x="253079" y="506254"/>
                    </a:moveTo>
                    <a:cubicBezTo>
                      <a:pt x="392811" y="506254"/>
                      <a:pt x="506159" y="392906"/>
                      <a:pt x="506159" y="253175"/>
                    </a:cubicBezTo>
                    <a:cubicBezTo>
                      <a:pt x="506159" y="113443"/>
                      <a:pt x="392811" y="0"/>
                      <a:pt x="253079" y="0"/>
                    </a:cubicBezTo>
                    <a:cubicBezTo>
                      <a:pt x="113347" y="0"/>
                      <a:pt x="0" y="113348"/>
                      <a:pt x="0" y="253079"/>
                    </a:cubicBezTo>
                    <a:cubicBezTo>
                      <a:pt x="0" y="392811"/>
                      <a:pt x="113252" y="506254"/>
                      <a:pt x="253079" y="506254"/>
                    </a:cubicBezTo>
                  </a:path>
                </a:pathLst>
              </a:custGeom>
              <a:solidFill>
                <a:schemeClr val="bg2">
                  <a:alpha val="7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44" name="Gruppieren 60">
              <a:extLst>
                <a:ext uri="{FF2B5EF4-FFF2-40B4-BE49-F238E27FC236}">
                  <a16:creationId xmlns:a16="http://schemas.microsoft.com/office/drawing/2014/main" id="{F717BF4A-F36C-8B49-A4D2-494FF50188F7}"/>
                </a:ext>
              </a:extLst>
            </p:cNvPr>
            <p:cNvGrpSpPr>
              <a:grpSpLocks noChangeAspect="1"/>
            </p:cNvGrpSpPr>
            <p:nvPr/>
          </p:nvGrpSpPr>
          <p:grpSpPr>
            <a:xfrm flipV="1">
              <a:off x="-176368" y="1983263"/>
              <a:ext cx="324000" cy="323915"/>
              <a:chOff x="992654" y="-1550349"/>
              <a:chExt cx="1766381" cy="1765892"/>
            </a:xfrm>
          </p:grpSpPr>
          <p:sp>
            <p:nvSpPr>
              <p:cNvPr id="45" name="Pfeil nach rechts 38">
                <a:extLst>
                  <a:ext uri="{FF2B5EF4-FFF2-40B4-BE49-F238E27FC236}">
                    <a16:creationId xmlns:a16="http://schemas.microsoft.com/office/drawing/2014/main" id="{279ED14E-157E-5037-41AD-88A666503A3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992654" y="-1550349"/>
                <a:ext cx="633771" cy="540004"/>
              </a:xfrm>
              <a:prstGeom prst="rightArrow">
                <a:avLst>
                  <a:gd name="adj1" fmla="val 51394"/>
                  <a:gd name="adj2" fmla="val 7959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Pfeil nach rechts 39">
                <a:extLst>
                  <a:ext uri="{FF2B5EF4-FFF2-40B4-BE49-F238E27FC236}">
                    <a16:creationId xmlns:a16="http://schemas.microsoft.com/office/drawing/2014/main" id="{1E41484C-0E2B-5AC1-7459-243D721F93D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92654" y="-943422"/>
                <a:ext cx="1078269" cy="540004"/>
              </a:xfrm>
              <a:prstGeom prst="rightArrow">
                <a:avLst>
                  <a:gd name="adj1" fmla="val 51394"/>
                  <a:gd name="adj2" fmla="val 7959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Pfeil nach rechts 40">
                <a:extLst>
                  <a:ext uri="{FF2B5EF4-FFF2-40B4-BE49-F238E27FC236}">
                    <a16:creationId xmlns:a16="http://schemas.microsoft.com/office/drawing/2014/main" id="{52E3A158-7634-25D1-E897-A40D2B362C8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93841" y="-324453"/>
                <a:ext cx="1765194" cy="539996"/>
              </a:xfrm>
              <a:prstGeom prst="rightArrow">
                <a:avLst>
                  <a:gd name="adj1" fmla="val 51394"/>
                  <a:gd name="adj2" fmla="val 7959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8" name="Gruppieren 64">
              <a:extLst>
                <a:ext uri="{FF2B5EF4-FFF2-40B4-BE49-F238E27FC236}">
                  <a16:creationId xmlns:a16="http://schemas.microsoft.com/office/drawing/2014/main" id="{4B46D13C-AB6E-005C-C41D-1510B8CE2D48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89176" y="1985512"/>
              <a:ext cx="288001" cy="321665"/>
              <a:chOff x="1997098" y="5307370"/>
              <a:chExt cx="2019307" cy="2255326"/>
            </a:xfrm>
          </p:grpSpPr>
          <p:sp>
            <p:nvSpPr>
              <p:cNvPr id="49" name="Freihandform: Form 1035">
                <a:extLst>
                  <a:ext uri="{FF2B5EF4-FFF2-40B4-BE49-F238E27FC236}">
                    <a16:creationId xmlns:a16="http://schemas.microsoft.com/office/drawing/2014/main" id="{F6E4FEF2-8AF1-9D18-D707-FA28BFC33999}"/>
                  </a:ext>
                </a:extLst>
              </p:cNvPr>
              <p:cNvSpPr/>
              <p:nvPr/>
            </p:nvSpPr>
            <p:spPr bwMode="gray">
              <a:xfrm>
                <a:off x="2208207" y="5307370"/>
                <a:ext cx="1604928" cy="2255326"/>
              </a:xfrm>
              <a:custGeom>
                <a:avLst/>
                <a:gdLst>
                  <a:gd name="connsiteX0" fmla="*/ 719640 w 1604924"/>
                  <a:gd name="connsiteY0" fmla="*/ 2177987 h 2255330"/>
                  <a:gd name="connsiteX1" fmla="*/ 796983 w 1604924"/>
                  <a:gd name="connsiteY1" fmla="*/ 2177987 h 2255330"/>
                  <a:gd name="connsiteX2" fmla="*/ 796983 w 1604924"/>
                  <a:gd name="connsiteY2" fmla="*/ 2255330 h 2255330"/>
                  <a:gd name="connsiteX3" fmla="*/ 719640 w 1604924"/>
                  <a:gd name="connsiteY3" fmla="*/ 2255330 h 2255330"/>
                  <a:gd name="connsiteX4" fmla="*/ 719640 w 1604924"/>
                  <a:gd name="connsiteY4" fmla="*/ 2010442 h 2255330"/>
                  <a:gd name="connsiteX5" fmla="*/ 796983 w 1604924"/>
                  <a:gd name="connsiteY5" fmla="*/ 2010442 h 2255330"/>
                  <a:gd name="connsiteX6" fmla="*/ 796983 w 1604924"/>
                  <a:gd name="connsiteY6" fmla="*/ 2087785 h 2255330"/>
                  <a:gd name="connsiteX7" fmla="*/ 719640 w 1604924"/>
                  <a:gd name="connsiteY7" fmla="*/ 2087785 h 2255330"/>
                  <a:gd name="connsiteX8" fmla="*/ 719640 w 1604924"/>
                  <a:gd name="connsiteY8" fmla="*/ 1675352 h 2255330"/>
                  <a:gd name="connsiteX9" fmla="*/ 796983 w 1604924"/>
                  <a:gd name="connsiteY9" fmla="*/ 1675352 h 2255330"/>
                  <a:gd name="connsiteX10" fmla="*/ 796983 w 1604924"/>
                  <a:gd name="connsiteY10" fmla="*/ 1752695 h 2255330"/>
                  <a:gd name="connsiteX11" fmla="*/ 719640 w 1604924"/>
                  <a:gd name="connsiteY11" fmla="*/ 1752695 h 2255330"/>
                  <a:gd name="connsiteX12" fmla="*/ 719640 w 1604924"/>
                  <a:gd name="connsiteY12" fmla="*/ 1507808 h 2255330"/>
                  <a:gd name="connsiteX13" fmla="*/ 796983 w 1604924"/>
                  <a:gd name="connsiteY13" fmla="*/ 1507808 h 2255330"/>
                  <a:gd name="connsiteX14" fmla="*/ 796983 w 1604924"/>
                  <a:gd name="connsiteY14" fmla="*/ 1585151 h 2255330"/>
                  <a:gd name="connsiteX15" fmla="*/ 719640 w 1604924"/>
                  <a:gd name="connsiteY15" fmla="*/ 1585151 h 2255330"/>
                  <a:gd name="connsiteX16" fmla="*/ 719640 w 1604924"/>
                  <a:gd name="connsiteY16" fmla="*/ 1340358 h 2255330"/>
                  <a:gd name="connsiteX17" fmla="*/ 796983 w 1604924"/>
                  <a:gd name="connsiteY17" fmla="*/ 1340358 h 2255330"/>
                  <a:gd name="connsiteX18" fmla="*/ 796983 w 1604924"/>
                  <a:gd name="connsiteY18" fmla="*/ 1417701 h 2255330"/>
                  <a:gd name="connsiteX19" fmla="*/ 719640 w 1604924"/>
                  <a:gd name="connsiteY19" fmla="*/ 1417701 h 2255330"/>
                  <a:gd name="connsiteX20" fmla="*/ 719640 w 1604924"/>
                  <a:gd name="connsiteY20" fmla="*/ 1172813 h 2255330"/>
                  <a:gd name="connsiteX21" fmla="*/ 796983 w 1604924"/>
                  <a:gd name="connsiteY21" fmla="*/ 1172813 h 2255330"/>
                  <a:gd name="connsiteX22" fmla="*/ 796983 w 1604924"/>
                  <a:gd name="connsiteY22" fmla="*/ 1250156 h 2255330"/>
                  <a:gd name="connsiteX23" fmla="*/ 719640 w 1604924"/>
                  <a:gd name="connsiteY23" fmla="*/ 1250156 h 2255330"/>
                  <a:gd name="connsiteX24" fmla="*/ 1273710 w 1604924"/>
                  <a:gd name="connsiteY24" fmla="*/ 1101280 h 2255330"/>
                  <a:gd name="connsiteX25" fmla="*/ 1191414 w 1604924"/>
                  <a:gd name="connsiteY25" fmla="*/ 1196435 h 2255330"/>
                  <a:gd name="connsiteX26" fmla="*/ 1600322 w 1604924"/>
                  <a:gd name="connsiteY26" fmla="*/ 1365218 h 2255330"/>
                  <a:gd name="connsiteX27" fmla="*/ 887757 w 1604924"/>
                  <a:gd name="connsiteY27" fmla="*/ 1896808 h 2255330"/>
                  <a:gd name="connsiteX28" fmla="*/ 796983 w 1604924"/>
                  <a:gd name="connsiteY28" fmla="*/ 1917294 h 2255330"/>
                  <a:gd name="connsiteX29" fmla="*/ 796983 w 1604924"/>
                  <a:gd name="connsiteY29" fmla="*/ 1920240 h 2255330"/>
                  <a:gd name="connsiteX30" fmla="*/ 783929 w 1604924"/>
                  <a:gd name="connsiteY30" fmla="*/ 1920240 h 2255330"/>
                  <a:gd name="connsiteX31" fmla="*/ 725204 w 1604924"/>
                  <a:gd name="connsiteY31" fmla="*/ 1933493 h 2255330"/>
                  <a:gd name="connsiteX32" fmla="*/ 4599 w 1604924"/>
                  <a:gd name="connsiteY32" fmla="*/ 1793271 h 2255330"/>
                  <a:gd name="connsiteX33" fmla="*/ 448083 w 1604924"/>
                  <a:gd name="connsiteY33" fmla="*/ 1354931 h 2255330"/>
                  <a:gd name="connsiteX34" fmla="*/ 448083 w 1604924"/>
                  <a:gd name="connsiteY34" fmla="*/ 1406270 h 2255330"/>
                  <a:gd name="connsiteX35" fmla="*/ 124995 w 1604924"/>
                  <a:gd name="connsiteY35" fmla="*/ 1723643 h 2255330"/>
                  <a:gd name="connsiteX36" fmla="*/ 857277 w 1604924"/>
                  <a:gd name="connsiteY36" fmla="*/ 1783270 h 2255330"/>
                  <a:gd name="connsiteX37" fmla="*/ 1461352 w 1604924"/>
                  <a:gd name="connsiteY37" fmla="*/ 1365122 h 2255330"/>
                  <a:gd name="connsiteX38" fmla="*/ 1148551 w 1604924"/>
                  <a:gd name="connsiteY38" fmla="*/ 1246060 h 2255330"/>
                  <a:gd name="connsiteX39" fmla="*/ 1086734 w 1604924"/>
                  <a:gd name="connsiteY39" fmla="*/ 1317497 h 2255330"/>
                  <a:gd name="connsiteX40" fmla="*/ 976434 w 1604924"/>
                  <a:gd name="connsiteY40" fmla="*/ 1207579 h 2255330"/>
                  <a:gd name="connsiteX41" fmla="*/ 719640 w 1604924"/>
                  <a:gd name="connsiteY41" fmla="*/ 1005269 h 2255330"/>
                  <a:gd name="connsiteX42" fmla="*/ 796983 w 1604924"/>
                  <a:gd name="connsiteY42" fmla="*/ 1005269 h 2255330"/>
                  <a:gd name="connsiteX43" fmla="*/ 796983 w 1604924"/>
                  <a:gd name="connsiteY43" fmla="*/ 1082612 h 2255330"/>
                  <a:gd name="connsiteX44" fmla="*/ 719640 w 1604924"/>
                  <a:gd name="connsiteY44" fmla="*/ 1082612 h 2255330"/>
                  <a:gd name="connsiteX45" fmla="*/ 719640 w 1604924"/>
                  <a:gd name="connsiteY45" fmla="*/ 837724 h 2255330"/>
                  <a:gd name="connsiteX46" fmla="*/ 796983 w 1604924"/>
                  <a:gd name="connsiteY46" fmla="*/ 837724 h 2255330"/>
                  <a:gd name="connsiteX47" fmla="*/ 796983 w 1604924"/>
                  <a:gd name="connsiteY47" fmla="*/ 915067 h 2255330"/>
                  <a:gd name="connsiteX48" fmla="*/ 719640 w 1604924"/>
                  <a:gd name="connsiteY48" fmla="*/ 915067 h 2255330"/>
                  <a:gd name="connsiteX49" fmla="*/ 719640 w 1604924"/>
                  <a:gd name="connsiteY49" fmla="*/ 670179 h 2255330"/>
                  <a:gd name="connsiteX50" fmla="*/ 796983 w 1604924"/>
                  <a:gd name="connsiteY50" fmla="*/ 670179 h 2255330"/>
                  <a:gd name="connsiteX51" fmla="*/ 796983 w 1604924"/>
                  <a:gd name="connsiteY51" fmla="*/ 747522 h 2255330"/>
                  <a:gd name="connsiteX52" fmla="*/ 719640 w 1604924"/>
                  <a:gd name="connsiteY52" fmla="*/ 747522 h 2255330"/>
                  <a:gd name="connsiteX53" fmla="*/ 719640 w 1604924"/>
                  <a:gd name="connsiteY53" fmla="*/ 502634 h 2255330"/>
                  <a:gd name="connsiteX54" fmla="*/ 796983 w 1604924"/>
                  <a:gd name="connsiteY54" fmla="*/ 502634 h 2255330"/>
                  <a:gd name="connsiteX55" fmla="*/ 796983 w 1604924"/>
                  <a:gd name="connsiteY55" fmla="*/ 579977 h 2255330"/>
                  <a:gd name="connsiteX56" fmla="*/ 719640 w 1604924"/>
                  <a:gd name="connsiteY56" fmla="*/ 579977 h 2255330"/>
                  <a:gd name="connsiteX57" fmla="*/ 719640 w 1604924"/>
                  <a:gd name="connsiteY57" fmla="*/ 335090 h 2255330"/>
                  <a:gd name="connsiteX58" fmla="*/ 796983 w 1604924"/>
                  <a:gd name="connsiteY58" fmla="*/ 335090 h 2255330"/>
                  <a:gd name="connsiteX59" fmla="*/ 796983 w 1604924"/>
                  <a:gd name="connsiteY59" fmla="*/ 412432 h 2255330"/>
                  <a:gd name="connsiteX60" fmla="*/ 719640 w 1604924"/>
                  <a:gd name="connsiteY60" fmla="*/ 412432 h 2255330"/>
                  <a:gd name="connsiteX61" fmla="*/ 719640 w 1604924"/>
                  <a:gd name="connsiteY61" fmla="*/ 167545 h 2255330"/>
                  <a:gd name="connsiteX62" fmla="*/ 796983 w 1604924"/>
                  <a:gd name="connsiteY62" fmla="*/ 167545 h 2255330"/>
                  <a:gd name="connsiteX63" fmla="*/ 796983 w 1604924"/>
                  <a:gd name="connsiteY63" fmla="*/ 244888 h 2255330"/>
                  <a:gd name="connsiteX64" fmla="*/ 719640 w 1604924"/>
                  <a:gd name="connsiteY64" fmla="*/ 244888 h 2255330"/>
                  <a:gd name="connsiteX65" fmla="*/ 719640 w 1604924"/>
                  <a:gd name="connsiteY65" fmla="*/ 0 h 2255330"/>
                  <a:gd name="connsiteX66" fmla="*/ 796983 w 1604924"/>
                  <a:gd name="connsiteY66" fmla="*/ 0 h 2255330"/>
                  <a:gd name="connsiteX67" fmla="*/ 796983 w 1604924"/>
                  <a:gd name="connsiteY67" fmla="*/ 77343 h 2255330"/>
                  <a:gd name="connsiteX68" fmla="*/ 719640 w 1604924"/>
                  <a:gd name="connsiteY68" fmla="*/ 77343 h 2255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1604924" h="2255330">
                    <a:moveTo>
                      <a:pt x="719640" y="2177987"/>
                    </a:moveTo>
                    <a:lnTo>
                      <a:pt x="796983" y="2177987"/>
                    </a:lnTo>
                    <a:lnTo>
                      <a:pt x="796983" y="2255330"/>
                    </a:lnTo>
                    <a:lnTo>
                      <a:pt x="719640" y="2255330"/>
                    </a:lnTo>
                    <a:close/>
                    <a:moveTo>
                      <a:pt x="719640" y="2010442"/>
                    </a:moveTo>
                    <a:lnTo>
                      <a:pt x="796983" y="2010442"/>
                    </a:lnTo>
                    <a:lnTo>
                      <a:pt x="796983" y="2087785"/>
                    </a:lnTo>
                    <a:lnTo>
                      <a:pt x="719640" y="2087785"/>
                    </a:lnTo>
                    <a:close/>
                    <a:moveTo>
                      <a:pt x="719640" y="1675352"/>
                    </a:moveTo>
                    <a:lnTo>
                      <a:pt x="796983" y="1675352"/>
                    </a:lnTo>
                    <a:lnTo>
                      <a:pt x="796983" y="1752695"/>
                    </a:lnTo>
                    <a:lnTo>
                      <a:pt x="719640" y="1752695"/>
                    </a:lnTo>
                    <a:close/>
                    <a:moveTo>
                      <a:pt x="719640" y="1507808"/>
                    </a:moveTo>
                    <a:lnTo>
                      <a:pt x="796983" y="1507808"/>
                    </a:lnTo>
                    <a:lnTo>
                      <a:pt x="796983" y="1585151"/>
                    </a:lnTo>
                    <a:lnTo>
                      <a:pt x="719640" y="1585151"/>
                    </a:lnTo>
                    <a:close/>
                    <a:moveTo>
                      <a:pt x="719640" y="1340358"/>
                    </a:moveTo>
                    <a:lnTo>
                      <a:pt x="796983" y="1340358"/>
                    </a:lnTo>
                    <a:lnTo>
                      <a:pt x="796983" y="1417701"/>
                    </a:lnTo>
                    <a:lnTo>
                      <a:pt x="719640" y="1417701"/>
                    </a:lnTo>
                    <a:close/>
                    <a:moveTo>
                      <a:pt x="719640" y="1172813"/>
                    </a:moveTo>
                    <a:lnTo>
                      <a:pt x="796983" y="1172813"/>
                    </a:lnTo>
                    <a:lnTo>
                      <a:pt x="796983" y="1250156"/>
                    </a:lnTo>
                    <a:lnTo>
                      <a:pt x="719640" y="1250156"/>
                    </a:lnTo>
                    <a:close/>
                    <a:moveTo>
                      <a:pt x="1273710" y="1101280"/>
                    </a:moveTo>
                    <a:lnTo>
                      <a:pt x="1191414" y="1196435"/>
                    </a:lnTo>
                    <a:cubicBezTo>
                      <a:pt x="1411917" y="1198911"/>
                      <a:pt x="1571461" y="1257776"/>
                      <a:pt x="1600322" y="1365218"/>
                    </a:cubicBezTo>
                    <a:cubicBezTo>
                      <a:pt x="1647375" y="1540573"/>
                      <a:pt x="1328288" y="1778603"/>
                      <a:pt x="887757" y="1896808"/>
                    </a:cubicBezTo>
                    <a:lnTo>
                      <a:pt x="796983" y="1917294"/>
                    </a:lnTo>
                    <a:lnTo>
                      <a:pt x="796983" y="1920240"/>
                    </a:lnTo>
                    <a:lnTo>
                      <a:pt x="783929" y="1920240"/>
                    </a:lnTo>
                    <a:lnTo>
                      <a:pt x="725204" y="1933493"/>
                    </a:lnTo>
                    <a:cubicBezTo>
                      <a:pt x="353632" y="2001422"/>
                      <a:pt x="45771" y="1946791"/>
                      <a:pt x="4599" y="1793271"/>
                    </a:cubicBezTo>
                    <a:cubicBezTo>
                      <a:pt x="-32168" y="1656302"/>
                      <a:pt x="154808" y="1481423"/>
                      <a:pt x="448083" y="1354931"/>
                    </a:cubicBezTo>
                    <a:lnTo>
                      <a:pt x="448083" y="1406270"/>
                    </a:lnTo>
                    <a:cubicBezTo>
                      <a:pt x="233389" y="1505045"/>
                      <a:pt x="99468" y="1628584"/>
                      <a:pt x="124995" y="1723643"/>
                    </a:cubicBezTo>
                    <a:cubicBezTo>
                      <a:pt x="160428" y="1855565"/>
                      <a:pt x="488278" y="1882235"/>
                      <a:pt x="857277" y="1783270"/>
                    </a:cubicBezTo>
                    <a:cubicBezTo>
                      <a:pt x="1226275" y="1684210"/>
                      <a:pt x="1496785" y="1497044"/>
                      <a:pt x="1461352" y="1365122"/>
                    </a:cubicBezTo>
                    <a:cubicBezTo>
                      <a:pt x="1440588" y="1287875"/>
                      <a:pt x="1319334" y="1247013"/>
                      <a:pt x="1148551" y="1246060"/>
                    </a:cubicBezTo>
                    <a:lnTo>
                      <a:pt x="1086734" y="1317497"/>
                    </a:lnTo>
                    <a:lnTo>
                      <a:pt x="976434" y="1207579"/>
                    </a:lnTo>
                    <a:close/>
                    <a:moveTo>
                      <a:pt x="719640" y="1005269"/>
                    </a:moveTo>
                    <a:lnTo>
                      <a:pt x="796983" y="1005269"/>
                    </a:lnTo>
                    <a:lnTo>
                      <a:pt x="796983" y="1082612"/>
                    </a:lnTo>
                    <a:lnTo>
                      <a:pt x="719640" y="1082612"/>
                    </a:lnTo>
                    <a:close/>
                    <a:moveTo>
                      <a:pt x="719640" y="837724"/>
                    </a:moveTo>
                    <a:lnTo>
                      <a:pt x="796983" y="837724"/>
                    </a:lnTo>
                    <a:lnTo>
                      <a:pt x="796983" y="915067"/>
                    </a:lnTo>
                    <a:lnTo>
                      <a:pt x="719640" y="915067"/>
                    </a:lnTo>
                    <a:close/>
                    <a:moveTo>
                      <a:pt x="719640" y="670179"/>
                    </a:moveTo>
                    <a:lnTo>
                      <a:pt x="796983" y="670179"/>
                    </a:lnTo>
                    <a:lnTo>
                      <a:pt x="796983" y="747522"/>
                    </a:lnTo>
                    <a:lnTo>
                      <a:pt x="719640" y="747522"/>
                    </a:lnTo>
                    <a:close/>
                    <a:moveTo>
                      <a:pt x="719640" y="502634"/>
                    </a:moveTo>
                    <a:lnTo>
                      <a:pt x="796983" y="502634"/>
                    </a:lnTo>
                    <a:lnTo>
                      <a:pt x="796983" y="579977"/>
                    </a:lnTo>
                    <a:lnTo>
                      <a:pt x="719640" y="579977"/>
                    </a:lnTo>
                    <a:close/>
                    <a:moveTo>
                      <a:pt x="719640" y="335090"/>
                    </a:moveTo>
                    <a:lnTo>
                      <a:pt x="796983" y="335090"/>
                    </a:lnTo>
                    <a:lnTo>
                      <a:pt x="796983" y="412432"/>
                    </a:lnTo>
                    <a:lnTo>
                      <a:pt x="719640" y="412432"/>
                    </a:lnTo>
                    <a:close/>
                    <a:moveTo>
                      <a:pt x="719640" y="167545"/>
                    </a:moveTo>
                    <a:lnTo>
                      <a:pt x="796983" y="167545"/>
                    </a:lnTo>
                    <a:lnTo>
                      <a:pt x="796983" y="244888"/>
                    </a:lnTo>
                    <a:lnTo>
                      <a:pt x="719640" y="244888"/>
                    </a:lnTo>
                    <a:close/>
                    <a:moveTo>
                      <a:pt x="719640" y="0"/>
                    </a:moveTo>
                    <a:lnTo>
                      <a:pt x="796983" y="0"/>
                    </a:lnTo>
                    <a:lnTo>
                      <a:pt x="796983" y="77343"/>
                    </a:lnTo>
                    <a:lnTo>
                      <a:pt x="719640" y="773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0" name="Freihandform: Form 1036">
                <a:extLst>
                  <a:ext uri="{FF2B5EF4-FFF2-40B4-BE49-F238E27FC236}">
                    <a16:creationId xmlns:a16="http://schemas.microsoft.com/office/drawing/2014/main" id="{F674601B-EAC4-AB1D-74B5-E15E99E3F668}"/>
                  </a:ext>
                </a:extLst>
              </p:cNvPr>
              <p:cNvSpPr/>
              <p:nvPr/>
            </p:nvSpPr>
            <p:spPr bwMode="gray">
              <a:xfrm>
                <a:off x="1997098" y="5375001"/>
                <a:ext cx="2019307" cy="1085851"/>
              </a:xfrm>
              <a:custGeom>
                <a:avLst/>
                <a:gdLst>
                  <a:gd name="connsiteX0" fmla="*/ 2021384 w 2019300"/>
                  <a:gd name="connsiteY0" fmla="*/ 333375 h 1085850"/>
                  <a:gd name="connsiteX1" fmla="*/ 1504844 w 2019300"/>
                  <a:gd name="connsiteY1" fmla="*/ 120205 h 1085850"/>
                  <a:gd name="connsiteX2" fmla="*/ 1608761 w 2019300"/>
                  <a:gd name="connsiteY2" fmla="*/ 0 h 1085850"/>
                  <a:gd name="connsiteX3" fmla="*/ 1233286 w 2019300"/>
                  <a:gd name="connsiteY3" fmla="*/ 134302 h 1085850"/>
                  <a:gd name="connsiteX4" fmla="*/ 1372636 w 2019300"/>
                  <a:gd name="connsiteY4" fmla="*/ 273177 h 1085850"/>
                  <a:gd name="connsiteX5" fmla="*/ 1450646 w 2019300"/>
                  <a:gd name="connsiteY5" fmla="*/ 182880 h 1085850"/>
                  <a:gd name="connsiteX6" fmla="*/ 1845648 w 2019300"/>
                  <a:gd name="connsiteY6" fmla="*/ 333280 h 1085850"/>
                  <a:gd name="connsiteX7" fmla="*/ 1082695 w 2019300"/>
                  <a:gd name="connsiteY7" fmla="*/ 861441 h 1085850"/>
                  <a:gd name="connsiteX8" fmla="*/ 157818 w 2019300"/>
                  <a:gd name="connsiteY8" fmla="*/ 786194 h 1085850"/>
                  <a:gd name="connsiteX9" fmla="*/ 565964 w 2019300"/>
                  <a:gd name="connsiteY9" fmla="*/ 385286 h 1085850"/>
                  <a:gd name="connsiteX10" fmla="*/ 565964 w 2019300"/>
                  <a:gd name="connsiteY10" fmla="*/ 320421 h 1085850"/>
                  <a:gd name="connsiteX11" fmla="*/ 5799 w 2019300"/>
                  <a:gd name="connsiteY11" fmla="*/ 874109 h 1085850"/>
                  <a:gd name="connsiteX12" fmla="*/ 1121272 w 2019300"/>
                  <a:gd name="connsiteY12" fmla="*/ 1004888 h 1085850"/>
                  <a:gd name="connsiteX13" fmla="*/ 2021384 w 2019300"/>
                  <a:gd name="connsiteY13" fmla="*/ 333375 h 108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19300" h="1085850">
                    <a:moveTo>
                      <a:pt x="2021384" y="333375"/>
                    </a:moveTo>
                    <a:cubicBezTo>
                      <a:pt x="1984903" y="197644"/>
                      <a:pt x="1783354" y="123349"/>
                      <a:pt x="1504844" y="120205"/>
                    </a:cubicBezTo>
                    <a:lnTo>
                      <a:pt x="1608761" y="0"/>
                    </a:lnTo>
                    <a:lnTo>
                      <a:pt x="1233286" y="134302"/>
                    </a:lnTo>
                    <a:lnTo>
                      <a:pt x="1372636" y="273177"/>
                    </a:lnTo>
                    <a:lnTo>
                      <a:pt x="1450646" y="182880"/>
                    </a:lnTo>
                    <a:cubicBezTo>
                      <a:pt x="1666387" y="184118"/>
                      <a:pt x="1819549" y="235744"/>
                      <a:pt x="1845648" y="333280"/>
                    </a:cubicBezTo>
                    <a:cubicBezTo>
                      <a:pt x="1890320" y="499872"/>
                      <a:pt x="1548754" y="736378"/>
                      <a:pt x="1082695" y="861441"/>
                    </a:cubicBezTo>
                    <a:cubicBezTo>
                      <a:pt x="616637" y="986504"/>
                      <a:pt x="202490" y="952786"/>
                      <a:pt x="157818" y="786194"/>
                    </a:cubicBezTo>
                    <a:cubicBezTo>
                      <a:pt x="125623" y="666083"/>
                      <a:pt x="294692" y="510064"/>
                      <a:pt x="565964" y="385286"/>
                    </a:cubicBezTo>
                    <a:lnTo>
                      <a:pt x="565964" y="320421"/>
                    </a:lnTo>
                    <a:cubicBezTo>
                      <a:pt x="195442" y="480155"/>
                      <a:pt x="-40588" y="701135"/>
                      <a:pt x="5799" y="874109"/>
                    </a:cubicBezTo>
                    <a:cubicBezTo>
                      <a:pt x="65235" y="1095661"/>
                      <a:pt x="564631" y="1154239"/>
                      <a:pt x="1121272" y="1004888"/>
                    </a:cubicBezTo>
                    <a:cubicBezTo>
                      <a:pt x="1677818" y="855631"/>
                      <a:pt x="2080820" y="554927"/>
                      <a:pt x="2021384" y="333375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52" name="Gruppieren 38">
            <a:extLst>
              <a:ext uri="{FF2B5EF4-FFF2-40B4-BE49-F238E27FC236}">
                <a16:creationId xmlns:a16="http://schemas.microsoft.com/office/drawing/2014/main" id="{37B6EA0F-265B-4105-D58C-6A304AF50C53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8657846" y="3948909"/>
            <a:ext cx="685408" cy="187687"/>
            <a:chOff x="4357485" y="3410708"/>
            <a:chExt cx="2112342" cy="578424"/>
          </a:xfrm>
        </p:grpSpPr>
        <p:sp>
          <p:nvSpPr>
            <p:cNvPr id="54" name="Freihandform: Form 39">
              <a:extLst>
                <a:ext uri="{FF2B5EF4-FFF2-40B4-BE49-F238E27FC236}">
                  <a16:creationId xmlns:a16="http://schemas.microsoft.com/office/drawing/2014/main" id="{2E3957AB-A8CE-6138-B558-B6D8ED1E2326}"/>
                </a:ext>
              </a:extLst>
            </p:cNvPr>
            <p:cNvSpPr/>
            <p:nvPr/>
          </p:nvSpPr>
          <p:spPr bwMode="gray">
            <a:xfrm>
              <a:off x="4357485" y="3410710"/>
              <a:ext cx="1445795" cy="578422"/>
            </a:xfrm>
            <a:custGeom>
              <a:avLst/>
              <a:gdLst>
                <a:gd name="connsiteX0" fmla="*/ 1538572 w 1584197"/>
                <a:gd name="connsiteY0" fmla="*/ 175164 h 633793"/>
                <a:gd name="connsiteX1" fmla="*/ 1520856 w 1584197"/>
                <a:gd name="connsiteY1" fmla="*/ 185069 h 633793"/>
                <a:gd name="connsiteX2" fmla="*/ 1514284 w 1584197"/>
                <a:gd name="connsiteY2" fmla="*/ 219645 h 633793"/>
                <a:gd name="connsiteX3" fmla="*/ 1520094 w 1584197"/>
                <a:gd name="connsiteY3" fmla="*/ 253650 h 633793"/>
                <a:gd name="connsiteX4" fmla="*/ 1538096 w 1584197"/>
                <a:gd name="connsiteY4" fmla="*/ 264603 h 633793"/>
                <a:gd name="connsiteX5" fmla="*/ 1555051 w 1584197"/>
                <a:gd name="connsiteY5" fmla="*/ 255745 h 633793"/>
                <a:gd name="connsiteX6" fmla="*/ 1560194 w 1584197"/>
                <a:gd name="connsiteY6" fmla="*/ 241458 h 633793"/>
                <a:gd name="connsiteX7" fmla="*/ 1562099 w 1584197"/>
                <a:gd name="connsiteY7" fmla="*/ 221074 h 633793"/>
                <a:gd name="connsiteX8" fmla="*/ 1558003 w 1584197"/>
                <a:gd name="connsiteY8" fmla="*/ 190499 h 633793"/>
                <a:gd name="connsiteX9" fmla="*/ 1550478 w 1584197"/>
                <a:gd name="connsiteY9" fmla="*/ 178878 h 633793"/>
                <a:gd name="connsiteX10" fmla="*/ 1538572 w 1584197"/>
                <a:gd name="connsiteY10" fmla="*/ 175164 h 633793"/>
                <a:gd name="connsiteX11" fmla="*/ 1420272 w 1584197"/>
                <a:gd name="connsiteY11" fmla="*/ 175164 h 633793"/>
                <a:gd name="connsiteX12" fmla="*/ 1402556 w 1584197"/>
                <a:gd name="connsiteY12" fmla="*/ 185069 h 633793"/>
                <a:gd name="connsiteX13" fmla="*/ 1395984 w 1584197"/>
                <a:gd name="connsiteY13" fmla="*/ 219645 h 633793"/>
                <a:gd name="connsiteX14" fmla="*/ 1401794 w 1584197"/>
                <a:gd name="connsiteY14" fmla="*/ 253650 h 633793"/>
                <a:gd name="connsiteX15" fmla="*/ 1419796 w 1584197"/>
                <a:gd name="connsiteY15" fmla="*/ 264603 h 633793"/>
                <a:gd name="connsiteX16" fmla="*/ 1436751 w 1584197"/>
                <a:gd name="connsiteY16" fmla="*/ 255745 h 633793"/>
                <a:gd name="connsiteX17" fmla="*/ 1441894 w 1584197"/>
                <a:gd name="connsiteY17" fmla="*/ 241458 h 633793"/>
                <a:gd name="connsiteX18" fmla="*/ 1443799 w 1584197"/>
                <a:gd name="connsiteY18" fmla="*/ 221074 h 633793"/>
                <a:gd name="connsiteX19" fmla="*/ 1439703 w 1584197"/>
                <a:gd name="connsiteY19" fmla="*/ 190499 h 633793"/>
                <a:gd name="connsiteX20" fmla="*/ 1432178 w 1584197"/>
                <a:gd name="connsiteY20" fmla="*/ 178878 h 633793"/>
                <a:gd name="connsiteX21" fmla="*/ 1420272 w 1584197"/>
                <a:gd name="connsiteY21" fmla="*/ 175164 h 633793"/>
                <a:gd name="connsiteX22" fmla="*/ 1183671 w 1584197"/>
                <a:gd name="connsiteY22" fmla="*/ 175164 h 633793"/>
                <a:gd name="connsiteX23" fmla="*/ 1165955 w 1584197"/>
                <a:gd name="connsiteY23" fmla="*/ 185069 h 633793"/>
                <a:gd name="connsiteX24" fmla="*/ 1159382 w 1584197"/>
                <a:gd name="connsiteY24" fmla="*/ 219645 h 633793"/>
                <a:gd name="connsiteX25" fmla="*/ 1165193 w 1584197"/>
                <a:gd name="connsiteY25" fmla="*/ 253650 h 633793"/>
                <a:gd name="connsiteX26" fmla="*/ 1183195 w 1584197"/>
                <a:gd name="connsiteY26" fmla="*/ 264603 h 633793"/>
                <a:gd name="connsiteX27" fmla="*/ 1200149 w 1584197"/>
                <a:gd name="connsiteY27" fmla="*/ 255745 h 633793"/>
                <a:gd name="connsiteX28" fmla="*/ 1205293 w 1584197"/>
                <a:gd name="connsiteY28" fmla="*/ 241458 h 633793"/>
                <a:gd name="connsiteX29" fmla="*/ 1207198 w 1584197"/>
                <a:gd name="connsiteY29" fmla="*/ 221074 h 633793"/>
                <a:gd name="connsiteX30" fmla="*/ 1203102 w 1584197"/>
                <a:gd name="connsiteY30" fmla="*/ 190499 h 633793"/>
                <a:gd name="connsiteX31" fmla="*/ 1195577 w 1584197"/>
                <a:gd name="connsiteY31" fmla="*/ 178878 h 633793"/>
                <a:gd name="connsiteX32" fmla="*/ 1183671 w 1584197"/>
                <a:gd name="connsiteY32" fmla="*/ 175164 h 633793"/>
                <a:gd name="connsiteX33" fmla="*/ 1065371 w 1584197"/>
                <a:gd name="connsiteY33" fmla="*/ 175164 h 633793"/>
                <a:gd name="connsiteX34" fmla="*/ 1047655 w 1584197"/>
                <a:gd name="connsiteY34" fmla="*/ 185069 h 633793"/>
                <a:gd name="connsiteX35" fmla="*/ 1041082 w 1584197"/>
                <a:gd name="connsiteY35" fmla="*/ 219645 h 633793"/>
                <a:gd name="connsiteX36" fmla="*/ 1046893 w 1584197"/>
                <a:gd name="connsiteY36" fmla="*/ 253650 h 633793"/>
                <a:gd name="connsiteX37" fmla="*/ 1064895 w 1584197"/>
                <a:gd name="connsiteY37" fmla="*/ 264603 h 633793"/>
                <a:gd name="connsiteX38" fmla="*/ 1081849 w 1584197"/>
                <a:gd name="connsiteY38" fmla="*/ 255745 h 633793"/>
                <a:gd name="connsiteX39" fmla="*/ 1086993 w 1584197"/>
                <a:gd name="connsiteY39" fmla="*/ 241458 h 633793"/>
                <a:gd name="connsiteX40" fmla="*/ 1088898 w 1584197"/>
                <a:gd name="connsiteY40" fmla="*/ 221074 h 633793"/>
                <a:gd name="connsiteX41" fmla="*/ 1084802 w 1584197"/>
                <a:gd name="connsiteY41" fmla="*/ 190499 h 633793"/>
                <a:gd name="connsiteX42" fmla="*/ 1077277 w 1584197"/>
                <a:gd name="connsiteY42" fmla="*/ 178878 h 633793"/>
                <a:gd name="connsiteX43" fmla="*/ 1065371 w 1584197"/>
                <a:gd name="connsiteY43" fmla="*/ 175164 h 633793"/>
                <a:gd name="connsiteX44" fmla="*/ 710469 w 1584197"/>
                <a:gd name="connsiteY44" fmla="*/ 175164 h 633793"/>
                <a:gd name="connsiteX45" fmla="*/ 692753 w 1584197"/>
                <a:gd name="connsiteY45" fmla="*/ 185069 h 633793"/>
                <a:gd name="connsiteX46" fmla="*/ 686181 w 1584197"/>
                <a:gd name="connsiteY46" fmla="*/ 219645 h 633793"/>
                <a:gd name="connsiteX47" fmla="*/ 691991 w 1584197"/>
                <a:gd name="connsiteY47" fmla="*/ 253650 h 633793"/>
                <a:gd name="connsiteX48" fmla="*/ 709993 w 1584197"/>
                <a:gd name="connsiteY48" fmla="*/ 264603 h 633793"/>
                <a:gd name="connsiteX49" fmla="*/ 726948 w 1584197"/>
                <a:gd name="connsiteY49" fmla="*/ 255745 h 633793"/>
                <a:gd name="connsiteX50" fmla="*/ 732091 w 1584197"/>
                <a:gd name="connsiteY50" fmla="*/ 241458 h 633793"/>
                <a:gd name="connsiteX51" fmla="*/ 733996 w 1584197"/>
                <a:gd name="connsiteY51" fmla="*/ 221074 h 633793"/>
                <a:gd name="connsiteX52" fmla="*/ 729900 w 1584197"/>
                <a:gd name="connsiteY52" fmla="*/ 190499 h 633793"/>
                <a:gd name="connsiteX53" fmla="*/ 722375 w 1584197"/>
                <a:gd name="connsiteY53" fmla="*/ 178878 h 633793"/>
                <a:gd name="connsiteX54" fmla="*/ 710469 w 1584197"/>
                <a:gd name="connsiteY54" fmla="*/ 175164 h 633793"/>
                <a:gd name="connsiteX55" fmla="*/ 1538191 w 1584197"/>
                <a:gd name="connsiteY55" fmla="*/ 159352 h 633793"/>
                <a:gd name="connsiteX56" fmla="*/ 1564099 w 1584197"/>
                <a:gd name="connsiteY56" fmla="*/ 167734 h 633793"/>
                <a:gd name="connsiteX57" fmla="*/ 1579244 w 1584197"/>
                <a:gd name="connsiteY57" fmla="*/ 190308 h 633793"/>
                <a:gd name="connsiteX58" fmla="*/ 1584197 w 1584197"/>
                <a:gd name="connsiteY58" fmla="*/ 221265 h 633793"/>
                <a:gd name="connsiteX59" fmla="*/ 1574291 w 1584197"/>
                <a:gd name="connsiteY59" fmla="*/ 260508 h 633793"/>
                <a:gd name="connsiteX60" fmla="*/ 1538096 w 1584197"/>
                <a:gd name="connsiteY60" fmla="*/ 281177 h 633793"/>
                <a:gd name="connsiteX61" fmla="*/ 1502282 w 1584197"/>
                <a:gd name="connsiteY61" fmla="*/ 260984 h 633793"/>
                <a:gd name="connsiteX62" fmla="*/ 1492757 w 1584197"/>
                <a:gd name="connsiteY62" fmla="*/ 221074 h 633793"/>
                <a:gd name="connsiteX63" fmla="*/ 1505140 w 1584197"/>
                <a:gd name="connsiteY63" fmla="*/ 176497 h 633793"/>
                <a:gd name="connsiteX64" fmla="*/ 1519808 w 1584197"/>
                <a:gd name="connsiteY64" fmla="*/ 163352 h 633793"/>
                <a:gd name="connsiteX65" fmla="*/ 1538191 w 1584197"/>
                <a:gd name="connsiteY65" fmla="*/ 159352 h 633793"/>
                <a:gd name="connsiteX66" fmla="*/ 1419891 w 1584197"/>
                <a:gd name="connsiteY66" fmla="*/ 159352 h 633793"/>
                <a:gd name="connsiteX67" fmla="*/ 1445799 w 1584197"/>
                <a:gd name="connsiteY67" fmla="*/ 167734 h 633793"/>
                <a:gd name="connsiteX68" fmla="*/ 1460944 w 1584197"/>
                <a:gd name="connsiteY68" fmla="*/ 190308 h 633793"/>
                <a:gd name="connsiteX69" fmla="*/ 1465897 w 1584197"/>
                <a:gd name="connsiteY69" fmla="*/ 221265 h 633793"/>
                <a:gd name="connsiteX70" fmla="*/ 1455991 w 1584197"/>
                <a:gd name="connsiteY70" fmla="*/ 260508 h 633793"/>
                <a:gd name="connsiteX71" fmla="*/ 1419796 w 1584197"/>
                <a:gd name="connsiteY71" fmla="*/ 281177 h 633793"/>
                <a:gd name="connsiteX72" fmla="*/ 1383982 w 1584197"/>
                <a:gd name="connsiteY72" fmla="*/ 260984 h 633793"/>
                <a:gd name="connsiteX73" fmla="*/ 1374457 w 1584197"/>
                <a:gd name="connsiteY73" fmla="*/ 221074 h 633793"/>
                <a:gd name="connsiteX74" fmla="*/ 1386840 w 1584197"/>
                <a:gd name="connsiteY74" fmla="*/ 176497 h 633793"/>
                <a:gd name="connsiteX75" fmla="*/ 1401508 w 1584197"/>
                <a:gd name="connsiteY75" fmla="*/ 163352 h 633793"/>
                <a:gd name="connsiteX76" fmla="*/ 1419891 w 1584197"/>
                <a:gd name="connsiteY76" fmla="*/ 159352 h 633793"/>
                <a:gd name="connsiteX77" fmla="*/ 1183290 w 1584197"/>
                <a:gd name="connsiteY77" fmla="*/ 159352 h 633793"/>
                <a:gd name="connsiteX78" fmla="*/ 1209198 w 1584197"/>
                <a:gd name="connsiteY78" fmla="*/ 167734 h 633793"/>
                <a:gd name="connsiteX79" fmla="*/ 1224343 w 1584197"/>
                <a:gd name="connsiteY79" fmla="*/ 190308 h 633793"/>
                <a:gd name="connsiteX80" fmla="*/ 1229296 w 1584197"/>
                <a:gd name="connsiteY80" fmla="*/ 221265 h 633793"/>
                <a:gd name="connsiteX81" fmla="*/ 1219390 w 1584197"/>
                <a:gd name="connsiteY81" fmla="*/ 260508 h 633793"/>
                <a:gd name="connsiteX82" fmla="*/ 1183195 w 1584197"/>
                <a:gd name="connsiteY82" fmla="*/ 281177 h 633793"/>
                <a:gd name="connsiteX83" fmla="*/ 1147381 w 1584197"/>
                <a:gd name="connsiteY83" fmla="*/ 260984 h 633793"/>
                <a:gd name="connsiteX84" fmla="*/ 1137856 w 1584197"/>
                <a:gd name="connsiteY84" fmla="*/ 221074 h 633793"/>
                <a:gd name="connsiteX85" fmla="*/ 1150239 w 1584197"/>
                <a:gd name="connsiteY85" fmla="*/ 176497 h 633793"/>
                <a:gd name="connsiteX86" fmla="*/ 1164907 w 1584197"/>
                <a:gd name="connsiteY86" fmla="*/ 163352 h 633793"/>
                <a:gd name="connsiteX87" fmla="*/ 1183290 w 1584197"/>
                <a:gd name="connsiteY87" fmla="*/ 159352 h 633793"/>
                <a:gd name="connsiteX88" fmla="*/ 1064990 w 1584197"/>
                <a:gd name="connsiteY88" fmla="*/ 159352 h 633793"/>
                <a:gd name="connsiteX89" fmla="*/ 1090898 w 1584197"/>
                <a:gd name="connsiteY89" fmla="*/ 167734 h 633793"/>
                <a:gd name="connsiteX90" fmla="*/ 1106043 w 1584197"/>
                <a:gd name="connsiteY90" fmla="*/ 190308 h 633793"/>
                <a:gd name="connsiteX91" fmla="*/ 1110996 w 1584197"/>
                <a:gd name="connsiteY91" fmla="*/ 221265 h 633793"/>
                <a:gd name="connsiteX92" fmla="*/ 1101090 w 1584197"/>
                <a:gd name="connsiteY92" fmla="*/ 260508 h 633793"/>
                <a:gd name="connsiteX93" fmla="*/ 1064895 w 1584197"/>
                <a:gd name="connsiteY93" fmla="*/ 281177 h 633793"/>
                <a:gd name="connsiteX94" fmla="*/ 1029081 w 1584197"/>
                <a:gd name="connsiteY94" fmla="*/ 260984 h 633793"/>
                <a:gd name="connsiteX95" fmla="*/ 1019556 w 1584197"/>
                <a:gd name="connsiteY95" fmla="*/ 221074 h 633793"/>
                <a:gd name="connsiteX96" fmla="*/ 1031939 w 1584197"/>
                <a:gd name="connsiteY96" fmla="*/ 176497 h 633793"/>
                <a:gd name="connsiteX97" fmla="*/ 1046607 w 1584197"/>
                <a:gd name="connsiteY97" fmla="*/ 163352 h 633793"/>
                <a:gd name="connsiteX98" fmla="*/ 1064990 w 1584197"/>
                <a:gd name="connsiteY98" fmla="*/ 159352 h 633793"/>
                <a:gd name="connsiteX99" fmla="*/ 710088 w 1584197"/>
                <a:gd name="connsiteY99" fmla="*/ 159352 h 633793"/>
                <a:gd name="connsiteX100" fmla="*/ 735996 w 1584197"/>
                <a:gd name="connsiteY100" fmla="*/ 167734 h 633793"/>
                <a:gd name="connsiteX101" fmla="*/ 751141 w 1584197"/>
                <a:gd name="connsiteY101" fmla="*/ 190308 h 633793"/>
                <a:gd name="connsiteX102" fmla="*/ 756094 w 1584197"/>
                <a:gd name="connsiteY102" fmla="*/ 221265 h 633793"/>
                <a:gd name="connsiteX103" fmla="*/ 746188 w 1584197"/>
                <a:gd name="connsiteY103" fmla="*/ 260508 h 633793"/>
                <a:gd name="connsiteX104" fmla="*/ 709993 w 1584197"/>
                <a:gd name="connsiteY104" fmla="*/ 281177 h 633793"/>
                <a:gd name="connsiteX105" fmla="*/ 674179 w 1584197"/>
                <a:gd name="connsiteY105" fmla="*/ 260984 h 633793"/>
                <a:gd name="connsiteX106" fmla="*/ 664654 w 1584197"/>
                <a:gd name="connsiteY106" fmla="*/ 221074 h 633793"/>
                <a:gd name="connsiteX107" fmla="*/ 677036 w 1584197"/>
                <a:gd name="connsiteY107" fmla="*/ 176497 h 633793"/>
                <a:gd name="connsiteX108" fmla="*/ 691705 w 1584197"/>
                <a:gd name="connsiteY108" fmla="*/ 163352 h 633793"/>
                <a:gd name="connsiteX109" fmla="*/ 710088 w 1584197"/>
                <a:gd name="connsiteY109" fmla="*/ 159352 h 633793"/>
                <a:gd name="connsiteX110" fmla="*/ 1304735 w 1584197"/>
                <a:gd name="connsiteY110" fmla="*/ 158780 h 633793"/>
                <a:gd name="connsiteX111" fmla="*/ 1318927 w 1584197"/>
                <a:gd name="connsiteY111" fmla="*/ 158780 h 633793"/>
                <a:gd name="connsiteX112" fmla="*/ 1318927 w 1584197"/>
                <a:gd name="connsiteY112" fmla="*/ 262126 h 633793"/>
                <a:gd name="connsiteX113" fmla="*/ 1352264 w 1584197"/>
                <a:gd name="connsiteY113" fmla="*/ 262126 h 633793"/>
                <a:gd name="connsiteX114" fmla="*/ 1352264 w 1584197"/>
                <a:gd name="connsiteY114" fmla="*/ 279462 h 633793"/>
                <a:gd name="connsiteX115" fmla="*/ 1261872 w 1584197"/>
                <a:gd name="connsiteY115" fmla="*/ 279462 h 633793"/>
                <a:gd name="connsiteX116" fmla="*/ 1261872 w 1584197"/>
                <a:gd name="connsiteY116" fmla="*/ 262031 h 633793"/>
                <a:gd name="connsiteX117" fmla="*/ 1297495 w 1584197"/>
                <a:gd name="connsiteY117" fmla="*/ 262031 h 633793"/>
                <a:gd name="connsiteX118" fmla="*/ 1297495 w 1584197"/>
                <a:gd name="connsiteY118" fmla="*/ 187355 h 633793"/>
                <a:gd name="connsiteX119" fmla="*/ 1265206 w 1584197"/>
                <a:gd name="connsiteY119" fmla="*/ 208691 h 633793"/>
                <a:gd name="connsiteX120" fmla="*/ 1265206 w 1584197"/>
                <a:gd name="connsiteY120" fmla="*/ 187355 h 633793"/>
                <a:gd name="connsiteX121" fmla="*/ 1281112 w 1584197"/>
                <a:gd name="connsiteY121" fmla="*/ 180592 h 633793"/>
                <a:gd name="connsiteX122" fmla="*/ 1290733 w 1584197"/>
                <a:gd name="connsiteY122" fmla="*/ 173830 h 633793"/>
                <a:gd name="connsiteX123" fmla="*/ 1304735 w 1584197"/>
                <a:gd name="connsiteY123" fmla="*/ 158780 h 633793"/>
                <a:gd name="connsiteX124" fmla="*/ 949833 w 1584197"/>
                <a:gd name="connsiteY124" fmla="*/ 158780 h 633793"/>
                <a:gd name="connsiteX125" fmla="*/ 964025 w 1584197"/>
                <a:gd name="connsiteY125" fmla="*/ 158780 h 633793"/>
                <a:gd name="connsiteX126" fmla="*/ 964025 w 1584197"/>
                <a:gd name="connsiteY126" fmla="*/ 262126 h 633793"/>
                <a:gd name="connsiteX127" fmla="*/ 997362 w 1584197"/>
                <a:gd name="connsiteY127" fmla="*/ 262126 h 633793"/>
                <a:gd name="connsiteX128" fmla="*/ 997362 w 1584197"/>
                <a:gd name="connsiteY128" fmla="*/ 279462 h 633793"/>
                <a:gd name="connsiteX129" fmla="*/ 906970 w 1584197"/>
                <a:gd name="connsiteY129" fmla="*/ 279462 h 633793"/>
                <a:gd name="connsiteX130" fmla="*/ 906970 w 1584197"/>
                <a:gd name="connsiteY130" fmla="*/ 262031 h 633793"/>
                <a:gd name="connsiteX131" fmla="*/ 942593 w 1584197"/>
                <a:gd name="connsiteY131" fmla="*/ 262031 h 633793"/>
                <a:gd name="connsiteX132" fmla="*/ 942593 w 1584197"/>
                <a:gd name="connsiteY132" fmla="*/ 187355 h 633793"/>
                <a:gd name="connsiteX133" fmla="*/ 910304 w 1584197"/>
                <a:gd name="connsiteY133" fmla="*/ 208691 h 633793"/>
                <a:gd name="connsiteX134" fmla="*/ 910304 w 1584197"/>
                <a:gd name="connsiteY134" fmla="*/ 187355 h 633793"/>
                <a:gd name="connsiteX135" fmla="*/ 926210 w 1584197"/>
                <a:gd name="connsiteY135" fmla="*/ 180592 h 633793"/>
                <a:gd name="connsiteX136" fmla="*/ 935831 w 1584197"/>
                <a:gd name="connsiteY136" fmla="*/ 173830 h 633793"/>
                <a:gd name="connsiteX137" fmla="*/ 949833 w 1584197"/>
                <a:gd name="connsiteY137" fmla="*/ 158780 h 633793"/>
                <a:gd name="connsiteX138" fmla="*/ 831532 w 1584197"/>
                <a:gd name="connsiteY138" fmla="*/ 158780 h 633793"/>
                <a:gd name="connsiteX139" fmla="*/ 845724 w 1584197"/>
                <a:gd name="connsiteY139" fmla="*/ 158780 h 633793"/>
                <a:gd name="connsiteX140" fmla="*/ 845724 w 1584197"/>
                <a:gd name="connsiteY140" fmla="*/ 262126 h 633793"/>
                <a:gd name="connsiteX141" fmla="*/ 879061 w 1584197"/>
                <a:gd name="connsiteY141" fmla="*/ 262126 h 633793"/>
                <a:gd name="connsiteX142" fmla="*/ 879061 w 1584197"/>
                <a:gd name="connsiteY142" fmla="*/ 279462 h 633793"/>
                <a:gd name="connsiteX143" fmla="*/ 788669 w 1584197"/>
                <a:gd name="connsiteY143" fmla="*/ 279462 h 633793"/>
                <a:gd name="connsiteX144" fmla="*/ 788669 w 1584197"/>
                <a:gd name="connsiteY144" fmla="*/ 262031 h 633793"/>
                <a:gd name="connsiteX145" fmla="*/ 824293 w 1584197"/>
                <a:gd name="connsiteY145" fmla="*/ 262031 h 633793"/>
                <a:gd name="connsiteX146" fmla="*/ 824293 w 1584197"/>
                <a:gd name="connsiteY146" fmla="*/ 187355 h 633793"/>
                <a:gd name="connsiteX147" fmla="*/ 792003 w 1584197"/>
                <a:gd name="connsiteY147" fmla="*/ 208691 h 633793"/>
                <a:gd name="connsiteX148" fmla="*/ 792003 w 1584197"/>
                <a:gd name="connsiteY148" fmla="*/ 187355 h 633793"/>
                <a:gd name="connsiteX149" fmla="*/ 807910 w 1584197"/>
                <a:gd name="connsiteY149" fmla="*/ 180592 h 633793"/>
                <a:gd name="connsiteX150" fmla="*/ 817530 w 1584197"/>
                <a:gd name="connsiteY150" fmla="*/ 173830 h 633793"/>
                <a:gd name="connsiteX151" fmla="*/ 831532 w 1584197"/>
                <a:gd name="connsiteY151" fmla="*/ 158780 h 633793"/>
                <a:gd name="connsiteX152" fmla="*/ 316897 w 1584197"/>
                <a:gd name="connsiteY152" fmla="*/ 0 h 633793"/>
                <a:gd name="connsiteX153" fmla="*/ 633794 w 1584197"/>
                <a:gd name="connsiteY153" fmla="*/ 316897 h 633793"/>
                <a:gd name="connsiteX154" fmla="*/ 316897 w 1584197"/>
                <a:gd name="connsiteY154" fmla="*/ 633793 h 633793"/>
                <a:gd name="connsiteX155" fmla="*/ 0 w 1584197"/>
                <a:gd name="connsiteY155" fmla="*/ 316897 h 633793"/>
                <a:gd name="connsiteX156" fmla="*/ 316897 w 1584197"/>
                <a:gd name="connsiteY156" fmla="*/ 0 h 63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1584197" h="633793">
                  <a:moveTo>
                    <a:pt x="1538572" y="175164"/>
                  </a:moveTo>
                  <a:cubicBezTo>
                    <a:pt x="1530381" y="175164"/>
                    <a:pt x="1524571" y="178497"/>
                    <a:pt x="1520856" y="185069"/>
                  </a:cubicBezTo>
                  <a:cubicBezTo>
                    <a:pt x="1516474" y="192975"/>
                    <a:pt x="1514284" y="204501"/>
                    <a:pt x="1514284" y="219645"/>
                  </a:cubicBezTo>
                  <a:cubicBezTo>
                    <a:pt x="1514284" y="234981"/>
                    <a:pt x="1516189" y="246315"/>
                    <a:pt x="1520094" y="253650"/>
                  </a:cubicBezTo>
                  <a:cubicBezTo>
                    <a:pt x="1523999" y="260889"/>
                    <a:pt x="1530000" y="264603"/>
                    <a:pt x="1538096" y="264603"/>
                  </a:cubicBezTo>
                  <a:cubicBezTo>
                    <a:pt x="1545621" y="264603"/>
                    <a:pt x="1551240" y="261651"/>
                    <a:pt x="1555051" y="255745"/>
                  </a:cubicBezTo>
                  <a:cubicBezTo>
                    <a:pt x="1557241" y="252411"/>
                    <a:pt x="1558956" y="247649"/>
                    <a:pt x="1560194" y="241458"/>
                  </a:cubicBezTo>
                  <a:cubicBezTo>
                    <a:pt x="1561432" y="235266"/>
                    <a:pt x="1562099" y="228504"/>
                    <a:pt x="1562099" y="221074"/>
                  </a:cubicBezTo>
                  <a:cubicBezTo>
                    <a:pt x="1562099" y="208025"/>
                    <a:pt x="1560765" y="197833"/>
                    <a:pt x="1558003" y="190499"/>
                  </a:cubicBezTo>
                  <a:cubicBezTo>
                    <a:pt x="1556098" y="185165"/>
                    <a:pt x="1553622" y="181355"/>
                    <a:pt x="1550478" y="178878"/>
                  </a:cubicBezTo>
                  <a:cubicBezTo>
                    <a:pt x="1547431" y="176402"/>
                    <a:pt x="1543430" y="175164"/>
                    <a:pt x="1538572" y="175164"/>
                  </a:cubicBezTo>
                  <a:close/>
                  <a:moveTo>
                    <a:pt x="1420272" y="175164"/>
                  </a:moveTo>
                  <a:cubicBezTo>
                    <a:pt x="1412081" y="175164"/>
                    <a:pt x="1406270" y="178497"/>
                    <a:pt x="1402556" y="185069"/>
                  </a:cubicBezTo>
                  <a:cubicBezTo>
                    <a:pt x="1398174" y="192975"/>
                    <a:pt x="1395984" y="204501"/>
                    <a:pt x="1395984" y="219645"/>
                  </a:cubicBezTo>
                  <a:cubicBezTo>
                    <a:pt x="1395984" y="234981"/>
                    <a:pt x="1397889" y="246315"/>
                    <a:pt x="1401794" y="253650"/>
                  </a:cubicBezTo>
                  <a:cubicBezTo>
                    <a:pt x="1405699" y="260889"/>
                    <a:pt x="1411700" y="264603"/>
                    <a:pt x="1419796" y="264603"/>
                  </a:cubicBezTo>
                  <a:cubicBezTo>
                    <a:pt x="1427321" y="264603"/>
                    <a:pt x="1432940" y="261651"/>
                    <a:pt x="1436751" y="255745"/>
                  </a:cubicBezTo>
                  <a:cubicBezTo>
                    <a:pt x="1438941" y="252411"/>
                    <a:pt x="1440656" y="247649"/>
                    <a:pt x="1441894" y="241458"/>
                  </a:cubicBezTo>
                  <a:cubicBezTo>
                    <a:pt x="1443132" y="235266"/>
                    <a:pt x="1443799" y="228504"/>
                    <a:pt x="1443799" y="221074"/>
                  </a:cubicBezTo>
                  <a:cubicBezTo>
                    <a:pt x="1443799" y="208025"/>
                    <a:pt x="1442465" y="197833"/>
                    <a:pt x="1439703" y="190499"/>
                  </a:cubicBezTo>
                  <a:cubicBezTo>
                    <a:pt x="1437798" y="185165"/>
                    <a:pt x="1435322" y="181355"/>
                    <a:pt x="1432178" y="178878"/>
                  </a:cubicBezTo>
                  <a:cubicBezTo>
                    <a:pt x="1429131" y="176402"/>
                    <a:pt x="1425130" y="175164"/>
                    <a:pt x="1420272" y="175164"/>
                  </a:cubicBezTo>
                  <a:close/>
                  <a:moveTo>
                    <a:pt x="1183671" y="175164"/>
                  </a:moveTo>
                  <a:cubicBezTo>
                    <a:pt x="1175480" y="175164"/>
                    <a:pt x="1169669" y="178497"/>
                    <a:pt x="1165955" y="185069"/>
                  </a:cubicBezTo>
                  <a:cubicBezTo>
                    <a:pt x="1161573" y="192975"/>
                    <a:pt x="1159382" y="204501"/>
                    <a:pt x="1159382" y="219645"/>
                  </a:cubicBezTo>
                  <a:cubicBezTo>
                    <a:pt x="1159382" y="234981"/>
                    <a:pt x="1161287" y="246315"/>
                    <a:pt x="1165193" y="253650"/>
                  </a:cubicBezTo>
                  <a:cubicBezTo>
                    <a:pt x="1169098" y="260889"/>
                    <a:pt x="1175099" y="264603"/>
                    <a:pt x="1183195" y="264603"/>
                  </a:cubicBezTo>
                  <a:cubicBezTo>
                    <a:pt x="1190720" y="264603"/>
                    <a:pt x="1196339" y="261651"/>
                    <a:pt x="1200149" y="255745"/>
                  </a:cubicBezTo>
                  <a:cubicBezTo>
                    <a:pt x="1202340" y="252411"/>
                    <a:pt x="1204055" y="247649"/>
                    <a:pt x="1205293" y="241458"/>
                  </a:cubicBezTo>
                  <a:cubicBezTo>
                    <a:pt x="1206531" y="235266"/>
                    <a:pt x="1207198" y="228504"/>
                    <a:pt x="1207198" y="221074"/>
                  </a:cubicBezTo>
                  <a:cubicBezTo>
                    <a:pt x="1207198" y="208025"/>
                    <a:pt x="1205864" y="197833"/>
                    <a:pt x="1203102" y="190499"/>
                  </a:cubicBezTo>
                  <a:cubicBezTo>
                    <a:pt x="1201197" y="185165"/>
                    <a:pt x="1198721" y="181355"/>
                    <a:pt x="1195577" y="178878"/>
                  </a:cubicBezTo>
                  <a:cubicBezTo>
                    <a:pt x="1192530" y="176402"/>
                    <a:pt x="1188529" y="175164"/>
                    <a:pt x="1183671" y="175164"/>
                  </a:cubicBezTo>
                  <a:close/>
                  <a:moveTo>
                    <a:pt x="1065371" y="175164"/>
                  </a:moveTo>
                  <a:cubicBezTo>
                    <a:pt x="1057180" y="175164"/>
                    <a:pt x="1051369" y="178497"/>
                    <a:pt x="1047655" y="185069"/>
                  </a:cubicBezTo>
                  <a:cubicBezTo>
                    <a:pt x="1043273" y="192975"/>
                    <a:pt x="1041082" y="204501"/>
                    <a:pt x="1041082" y="219645"/>
                  </a:cubicBezTo>
                  <a:cubicBezTo>
                    <a:pt x="1041082" y="234981"/>
                    <a:pt x="1042987" y="246315"/>
                    <a:pt x="1046893" y="253650"/>
                  </a:cubicBezTo>
                  <a:cubicBezTo>
                    <a:pt x="1050798" y="260889"/>
                    <a:pt x="1056799" y="264603"/>
                    <a:pt x="1064895" y="264603"/>
                  </a:cubicBezTo>
                  <a:cubicBezTo>
                    <a:pt x="1072420" y="264603"/>
                    <a:pt x="1078039" y="261651"/>
                    <a:pt x="1081849" y="255745"/>
                  </a:cubicBezTo>
                  <a:cubicBezTo>
                    <a:pt x="1084040" y="252411"/>
                    <a:pt x="1085755" y="247649"/>
                    <a:pt x="1086993" y="241458"/>
                  </a:cubicBezTo>
                  <a:cubicBezTo>
                    <a:pt x="1088231" y="235266"/>
                    <a:pt x="1088898" y="228504"/>
                    <a:pt x="1088898" y="221074"/>
                  </a:cubicBezTo>
                  <a:cubicBezTo>
                    <a:pt x="1088898" y="208025"/>
                    <a:pt x="1087564" y="197833"/>
                    <a:pt x="1084802" y="190499"/>
                  </a:cubicBezTo>
                  <a:cubicBezTo>
                    <a:pt x="1082897" y="185165"/>
                    <a:pt x="1080421" y="181355"/>
                    <a:pt x="1077277" y="178878"/>
                  </a:cubicBezTo>
                  <a:cubicBezTo>
                    <a:pt x="1074229" y="176402"/>
                    <a:pt x="1070229" y="175164"/>
                    <a:pt x="1065371" y="175164"/>
                  </a:cubicBezTo>
                  <a:close/>
                  <a:moveTo>
                    <a:pt x="710469" y="175164"/>
                  </a:moveTo>
                  <a:cubicBezTo>
                    <a:pt x="702278" y="175164"/>
                    <a:pt x="696467" y="178497"/>
                    <a:pt x="692753" y="185069"/>
                  </a:cubicBezTo>
                  <a:cubicBezTo>
                    <a:pt x="688371" y="192975"/>
                    <a:pt x="686181" y="204501"/>
                    <a:pt x="686181" y="219645"/>
                  </a:cubicBezTo>
                  <a:cubicBezTo>
                    <a:pt x="686181" y="234981"/>
                    <a:pt x="688085" y="246315"/>
                    <a:pt x="691991" y="253650"/>
                  </a:cubicBezTo>
                  <a:cubicBezTo>
                    <a:pt x="695896" y="260889"/>
                    <a:pt x="701897" y="264603"/>
                    <a:pt x="709993" y="264603"/>
                  </a:cubicBezTo>
                  <a:cubicBezTo>
                    <a:pt x="717518" y="264603"/>
                    <a:pt x="723137" y="261651"/>
                    <a:pt x="726948" y="255745"/>
                  </a:cubicBezTo>
                  <a:cubicBezTo>
                    <a:pt x="729138" y="252411"/>
                    <a:pt x="730853" y="247649"/>
                    <a:pt x="732091" y="241458"/>
                  </a:cubicBezTo>
                  <a:cubicBezTo>
                    <a:pt x="733329" y="235266"/>
                    <a:pt x="733996" y="228504"/>
                    <a:pt x="733996" y="221074"/>
                  </a:cubicBezTo>
                  <a:cubicBezTo>
                    <a:pt x="733996" y="208025"/>
                    <a:pt x="732662" y="197833"/>
                    <a:pt x="729900" y="190499"/>
                  </a:cubicBezTo>
                  <a:cubicBezTo>
                    <a:pt x="727995" y="185165"/>
                    <a:pt x="725519" y="181355"/>
                    <a:pt x="722375" y="178878"/>
                  </a:cubicBezTo>
                  <a:cubicBezTo>
                    <a:pt x="719327" y="176402"/>
                    <a:pt x="715327" y="175164"/>
                    <a:pt x="710469" y="175164"/>
                  </a:cubicBezTo>
                  <a:close/>
                  <a:moveTo>
                    <a:pt x="1538191" y="159352"/>
                  </a:moveTo>
                  <a:cubicBezTo>
                    <a:pt x="1548193" y="159352"/>
                    <a:pt x="1556860" y="162114"/>
                    <a:pt x="1564099" y="167734"/>
                  </a:cubicBezTo>
                  <a:cubicBezTo>
                    <a:pt x="1570767" y="172782"/>
                    <a:pt x="1575815" y="180307"/>
                    <a:pt x="1579244" y="190308"/>
                  </a:cubicBezTo>
                  <a:cubicBezTo>
                    <a:pt x="1582578" y="199738"/>
                    <a:pt x="1584197" y="210025"/>
                    <a:pt x="1584197" y="221265"/>
                  </a:cubicBezTo>
                  <a:cubicBezTo>
                    <a:pt x="1584197" y="236123"/>
                    <a:pt x="1580863" y="249268"/>
                    <a:pt x="1574291" y="260508"/>
                  </a:cubicBezTo>
                  <a:cubicBezTo>
                    <a:pt x="1566290" y="274319"/>
                    <a:pt x="1554193" y="281177"/>
                    <a:pt x="1538096" y="281177"/>
                  </a:cubicBezTo>
                  <a:cubicBezTo>
                    <a:pt x="1522189" y="281177"/>
                    <a:pt x="1510283" y="274414"/>
                    <a:pt x="1502282" y="260984"/>
                  </a:cubicBezTo>
                  <a:cubicBezTo>
                    <a:pt x="1495900" y="250221"/>
                    <a:pt x="1492757" y="236885"/>
                    <a:pt x="1492757" y="221074"/>
                  </a:cubicBezTo>
                  <a:cubicBezTo>
                    <a:pt x="1492757" y="202405"/>
                    <a:pt x="1496853" y="187546"/>
                    <a:pt x="1505140" y="176497"/>
                  </a:cubicBezTo>
                  <a:cubicBezTo>
                    <a:pt x="1509711" y="170401"/>
                    <a:pt x="1514569" y="166019"/>
                    <a:pt x="1519808" y="163352"/>
                  </a:cubicBezTo>
                  <a:cubicBezTo>
                    <a:pt x="1525047" y="160685"/>
                    <a:pt x="1531143" y="159352"/>
                    <a:pt x="1538191" y="159352"/>
                  </a:cubicBezTo>
                  <a:close/>
                  <a:moveTo>
                    <a:pt x="1419891" y="159352"/>
                  </a:moveTo>
                  <a:cubicBezTo>
                    <a:pt x="1429893" y="159352"/>
                    <a:pt x="1438560" y="162114"/>
                    <a:pt x="1445799" y="167734"/>
                  </a:cubicBezTo>
                  <a:cubicBezTo>
                    <a:pt x="1452467" y="172782"/>
                    <a:pt x="1457515" y="180307"/>
                    <a:pt x="1460944" y="190308"/>
                  </a:cubicBezTo>
                  <a:cubicBezTo>
                    <a:pt x="1464278" y="199738"/>
                    <a:pt x="1465897" y="210025"/>
                    <a:pt x="1465897" y="221265"/>
                  </a:cubicBezTo>
                  <a:cubicBezTo>
                    <a:pt x="1465897" y="236123"/>
                    <a:pt x="1462563" y="249268"/>
                    <a:pt x="1455991" y="260508"/>
                  </a:cubicBezTo>
                  <a:cubicBezTo>
                    <a:pt x="1447990" y="274319"/>
                    <a:pt x="1435893" y="281177"/>
                    <a:pt x="1419796" y="281177"/>
                  </a:cubicBezTo>
                  <a:cubicBezTo>
                    <a:pt x="1403889" y="281177"/>
                    <a:pt x="1391983" y="274414"/>
                    <a:pt x="1383982" y="260984"/>
                  </a:cubicBezTo>
                  <a:cubicBezTo>
                    <a:pt x="1377600" y="250221"/>
                    <a:pt x="1374457" y="236885"/>
                    <a:pt x="1374457" y="221074"/>
                  </a:cubicBezTo>
                  <a:cubicBezTo>
                    <a:pt x="1374457" y="202405"/>
                    <a:pt x="1378553" y="187546"/>
                    <a:pt x="1386840" y="176497"/>
                  </a:cubicBezTo>
                  <a:cubicBezTo>
                    <a:pt x="1391411" y="170401"/>
                    <a:pt x="1396269" y="166019"/>
                    <a:pt x="1401508" y="163352"/>
                  </a:cubicBezTo>
                  <a:cubicBezTo>
                    <a:pt x="1406747" y="160685"/>
                    <a:pt x="1412843" y="159352"/>
                    <a:pt x="1419891" y="159352"/>
                  </a:cubicBezTo>
                  <a:close/>
                  <a:moveTo>
                    <a:pt x="1183290" y="159352"/>
                  </a:moveTo>
                  <a:cubicBezTo>
                    <a:pt x="1193291" y="159352"/>
                    <a:pt x="1201959" y="162114"/>
                    <a:pt x="1209198" y="167734"/>
                  </a:cubicBezTo>
                  <a:cubicBezTo>
                    <a:pt x="1215866" y="172782"/>
                    <a:pt x="1220914" y="180307"/>
                    <a:pt x="1224343" y="190308"/>
                  </a:cubicBezTo>
                  <a:cubicBezTo>
                    <a:pt x="1227677" y="199738"/>
                    <a:pt x="1229296" y="210025"/>
                    <a:pt x="1229296" y="221265"/>
                  </a:cubicBezTo>
                  <a:cubicBezTo>
                    <a:pt x="1229296" y="236123"/>
                    <a:pt x="1225962" y="249268"/>
                    <a:pt x="1219390" y="260508"/>
                  </a:cubicBezTo>
                  <a:cubicBezTo>
                    <a:pt x="1211389" y="274319"/>
                    <a:pt x="1199292" y="281177"/>
                    <a:pt x="1183195" y="281177"/>
                  </a:cubicBezTo>
                  <a:cubicBezTo>
                    <a:pt x="1167288" y="281177"/>
                    <a:pt x="1155382" y="274414"/>
                    <a:pt x="1147381" y="260984"/>
                  </a:cubicBezTo>
                  <a:cubicBezTo>
                    <a:pt x="1140999" y="250221"/>
                    <a:pt x="1137856" y="236885"/>
                    <a:pt x="1137856" y="221074"/>
                  </a:cubicBezTo>
                  <a:cubicBezTo>
                    <a:pt x="1137856" y="202405"/>
                    <a:pt x="1141952" y="187546"/>
                    <a:pt x="1150239" y="176497"/>
                  </a:cubicBezTo>
                  <a:cubicBezTo>
                    <a:pt x="1154810" y="170401"/>
                    <a:pt x="1159668" y="166019"/>
                    <a:pt x="1164907" y="163352"/>
                  </a:cubicBezTo>
                  <a:cubicBezTo>
                    <a:pt x="1170146" y="160685"/>
                    <a:pt x="1176242" y="159352"/>
                    <a:pt x="1183290" y="159352"/>
                  </a:cubicBezTo>
                  <a:close/>
                  <a:moveTo>
                    <a:pt x="1064990" y="159352"/>
                  </a:moveTo>
                  <a:cubicBezTo>
                    <a:pt x="1074991" y="159352"/>
                    <a:pt x="1083659" y="162114"/>
                    <a:pt x="1090898" y="167734"/>
                  </a:cubicBezTo>
                  <a:cubicBezTo>
                    <a:pt x="1097566" y="172782"/>
                    <a:pt x="1102614" y="180307"/>
                    <a:pt x="1106043" y="190308"/>
                  </a:cubicBezTo>
                  <a:cubicBezTo>
                    <a:pt x="1109377" y="199738"/>
                    <a:pt x="1110996" y="210025"/>
                    <a:pt x="1110996" y="221265"/>
                  </a:cubicBezTo>
                  <a:cubicBezTo>
                    <a:pt x="1110996" y="236123"/>
                    <a:pt x="1107662" y="249268"/>
                    <a:pt x="1101090" y="260508"/>
                  </a:cubicBezTo>
                  <a:cubicBezTo>
                    <a:pt x="1093089" y="274319"/>
                    <a:pt x="1080992" y="281177"/>
                    <a:pt x="1064895" y="281177"/>
                  </a:cubicBezTo>
                  <a:cubicBezTo>
                    <a:pt x="1048988" y="281177"/>
                    <a:pt x="1037082" y="274414"/>
                    <a:pt x="1029081" y="260984"/>
                  </a:cubicBezTo>
                  <a:cubicBezTo>
                    <a:pt x="1022699" y="250221"/>
                    <a:pt x="1019556" y="236885"/>
                    <a:pt x="1019556" y="221074"/>
                  </a:cubicBezTo>
                  <a:cubicBezTo>
                    <a:pt x="1019556" y="202405"/>
                    <a:pt x="1023652" y="187546"/>
                    <a:pt x="1031939" y="176497"/>
                  </a:cubicBezTo>
                  <a:cubicBezTo>
                    <a:pt x="1036510" y="170401"/>
                    <a:pt x="1041368" y="166019"/>
                    <a:pt x="1046607" y="163352"/>
                  </a:cubicBezTo>
                  <a:cubicBezTo>
                    <a:pt x="1051846" y="160685"/>
                    <a:pt x="1057942" y="159352"/>
                    <a:pt x="1064990" y="159352"/>
                  </a:cubicBezTo>
                  <a:close/>
                  <a:moveTo>
                    <a:pt x="710088" y="159352"/>
                  </a:moveTo>
                  <a:cubicBezTo>
                    <a:pt x="720089" y="159352"/>
                    <a:pt x="728757" y="162114"/>
                    <a:pt x="735996" y="167734"/>
                  </a:cubicBezTo>
                  <a:cubicBezTo>
                    <a:pt x="742664" y="172782"/>
                    <a:pt x="747712" y="180307"/>
                    <a:pt x="751141" y="190308"/>
                  </a:cubicBezTo>
                  <a:cubicBezTo>
                    <a:pt x="754475" y="199738"/>
                    <a:pt x="756094" y="210025"/>
                    <a:pt x="756094" y="221265"/>
                  </a:cubicBezTo>
                  <a:cubicBezTo>
                    <a:pt x="756094" y="236123"/>
                    <a:pt x="752760" y="249268"/>
                    <a:pt x="746188" y="260508"/>
                  </a:cubicBezTo>
                  <a:cubicBezTo>
                    <a:pt x="738187" y="274319"/>
                    <a:pt x="726090" y="281177"/>
                    <a:pt x="709993" y="281177"/>
                  </a:cubicBezTo>
                  <a:cubicBezTo>
                    <a:pt x="694086" y="281177"/>
                    <a:pt x="682180" y="274414"/>
                    <a:pt x="674179" y="260984"/>
                  </a:cubicBezTo>
                  <a:cubicBezTo>
                    <a:pt x="667797" y="250221"/>
                    <a:pt x="664654" y="236885"/>
                    <a:pt x="664654" y="221074"/>
                  </a:cubicBezTo>
                  <a:cubicBezTo>
                    <a:pt x="664654" y="202405"/>
                    <a:pt x="668750" y="187546"/>
                    <a:pt x="677036" y="176497"/>
                  </a:cubicBezTo>
                  <a:cubicBezTo>
                    <a:pt x="681608" y="170401"/>
                    <a:pt x="686466" y="166019"/>
                    <a:pt x="691705" y="163352"/>
                  </a:cubicBezTo>
                  <a:cubicBezTo>
                    <a:pt x="696944" y="160685"/>
                    <a:pt x="703040" y="159352"/>
                    <a:pt x="710088" y="159352"/>
                  </a:cubicBezTo>
                  <a:close/>
                  <a:moveTo>
                    <a:pt x="1304735" y="158780"/>
                  </a:moveTo>
                  <a:lnTo>
                    <a:pt x="1318927" y="158780"/>
                  </a:lnTo>
                  <a:lnTo>
                    <a:pt x="1318927" y="262126"/>
                  </a:lnTo>
                  <a:lnTo>
                    <a:pt x="1352264" y="262126"/>
                  </a:lnTo>
                  <a:lnTo>
                    <a:pt x="1352264" y="279462"/>
                  </a:lnTo>
                  <a:lnTo>
                    <a:pt x="1261872" y="279462"/>
                  </a:lnTo>
                  <a:lnTo>
                    <a:pt x="1261872" y="262031"/>
                  </a:lnTo>
                  <a:lnTo>
                    <a:pt x="1297495" y="262031"/>
                  </a:lnTo>
                  <a:lnTo>
                    <a:pt x="1297495" y="187355"/>
                  </a:lnTo>
                  <a:cubicBezTo>
                    <a:pt x="1285970" y="197261"/>
                    <a:pt x="1275207" y="204405"/>
                    <a:pt x="1265206" y="208691"/>
                  </a:cubicBezTo>
                  <a:lnTo>
                    <a:pt x="1265206" y="187355"/>
                  </a:lnTo>
                  <a:cubicBezTo>
                    <a:pt x="1272921" y="184307"/>
                    <a:pt x="1278255" y="182116"/>
                    <a:pt x="1281112" y="180592"/>
                  </a:cubicBezTo>
                  <a:cubicBezTo>
                    <a:pt x="1283970" y="179068"/>
                    <a:pt x="1287208" y="176877"/>
                    <a:pt x="1290733" y="173830"/>
                  </a:cubicBezTo>
                  <a:cubicBezTo>
                    <a:pt x="1297305" y="168305"/>
                    <a:pt x="1301972" y="163257"/>
                    <a:pt x="1304735" y="158780"/>
                  </a:cubicBezTo>
                  <a:close/>
                  <a:moveTo>
                    <a:pt x="949833" y="158780"/>
                  </a:moveTo>
                  <a:lnTo>
                    <a:pt x="964025" y="158780"/>
                  </a:lnTo>
                  <a:lnTo>
                    <a:pt x="964025" y="262126"/>
                  </a:lnTo>
                  <a:lnTo>
                    <a:pt x="997362" y="262126"/>
                  </a:lnTo>
                  <a:lnTo>
                    <a:pt x="997362" y="279462"/>
                  </a:lnTo>
                  <a:lnTo>
                    <a:pt x="906970" y="279462"/>
                  </a:lnTo>
                  <a:lnTo>
                    <a:pt x="906970" y="262031"/>
                  </a:lnTo>
                  <a:lnTo>
                    <a:pt x="942593" y="262031"/>
                  </a:lnTo>
                  <a:lnTo>
                    <a:pt x="942593" y="187355"/>
                  </a:lnTo>
                  <a:cubicBezTo>
                    <a:pt x="931068" y="197261"/>
                    <a:pt x="920305" y="204405"/>
                    <a:pt x="910304" y="208691"/>
                  </a:cubicBezTo>
                  <a:lnTo>
                    <a:pt x="910304" y="187355"/>
                  </a:lnTo>
                  <a:cubicBezTo>
                    <a:pt x="918019" y="184307"/>
                    <a:pt x="923353" y="182116"/>
                    <a:pt x="926210" y="180592"/>
                  </a:cubicBezTo>
                  <a:cubicBezTo>
                    <a:pt x="929068" y="179068"/>
                    <a:pt x="932306" y="176877"/>
                    <a:pt x="935831" y="173830"/>
                  </a:cubicBezTo>
                  <a:cubicBezTo>
                    <a:pt x="942403" y="168305"/>
                    <a:pt x="947070" y="163257"/>
                    <a:pt x="949833" y="158780"/>
                  </a:cubicBezTo>
                  <a:close/>
                  <a:moveTo>
                    <a:pt x="831532" y="158780"/>
                  </a:moveTo>
                  <a:lnTo>
                    <a:pt x="845724" y="158780"/>
                  </a:lnTo>
                  <a:lnTo>
                    <a:pt x="845724" y="262126"/>
                  </a:lnTo>
                  <a:lnTo>
                    <a:pt x="879061" y="262126"/>
                  </a:lnTo>
                  <a:lnTo>
                    <a:pt x="879061" y="279462"/>
                  </a:lnTo>
                  <a:lnTo>
                    <a:pt x="788669" y="279462"/>
                  </a:lnTo>
                  <a:lnTo>
                    <a:pt x="788669" y="262031"/>
                  </a:lnTo>
                  <a:lnTo>
                    <a:pt x="824293" y="262031"/>
                  </a:lnTo>
                  <a:lnTo>
                    <a:pt x="824293" y="187355"/>
                  </a:lnTo>
                  <a:cubicBezTo>
                    <a:pt x="812767" y="197261"/>
                    <a:pt x="802004" y="204405"/>
                    <a:pt x="792003" y="208691"/>
                  </a:cubicBezTo>
                  <a:lnTo>
                    <a:pt x="792003" y="187355"/>
                  </a:lnTo>
                  <a:cubicBezTo>
                    <a:pt x="799718" y="184307"/>
                    <a:pt x="805052" y="182116"/>
                    <a:pt x="807910" y="180592"/>
                  </a:cubicBezTo>
                  <a:cubicBezTo>
                    <a:pt x="810767" y="179068"/>
                    <a:pt x="814006" y="176877"/>
                    <a:pt x="817530" y="173830"/>
                  </a:cubicBezTo>
                  <a:cubicBezTo>
                    <a:pt x="824102" y="168305"/>
                    <a:pt x="828769" y="163257"/>
                    <a:pt x="831532" y="158780"/>
                  </a:cubicBezTo>
                  <a:close/>
                  <a:moveTo>
                    <a:pt x="316897" y="0"/>
                  </a:moveTo>
                  <a:cubicBezTo>
                    <a:pt x="491585" y="0"/>
                    <a:pt x="633794" y="142113"/>
                    <a:pt x="633794" y="316897"/>
                  </a:cubicBezTo>
                  <a:cubicBezTo>
                    <a:pt x="633794" y="491680"/>
                    <a:pt x="491681" y="633793"/>
                    <a:pt x="316897" y="633793"/>
                  </a:cubicBezTo>
                  <a:cubicBezTo>
                    <a:pt x="142113" y="633793"/>
                    <a:pt x="0" y="491680"/>
                    <a:pt x="0" y="316897"/>
                  </a:cubicBezTo>
                  <a:cubicBezTo>
                    <a:pt x="0" y="142113"/>
                    <a:pt x="142208" y="0"/>
                    <a:pt x="316897" y="0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" name="Freihandform: Form 40">
              <a:extLst>
                <a:ext uri="{FF2B5EF4-FFF2-40B4-BE49-F238E27FC236}">
                  <a16:creationId xmlns:a16="http://schemas.microsoft.com/office/drawing/2014/main" id="{6ED30922-2FB7-DFA3-BAFA-09523DD08E6F}"/>
                </a:ext>
              </a:extLst>
            </p:cNvPr>
            <p:cNvSpPr/>
            <p:nvPr/>
          </p:nvSpPr>
          <p:spPr bwMode="gray">
            <a:xfrm>
              <a:off x="5027684" y="3410708"/>
              <a:ext cx="1442143" cy="578422"/>
            </a:xfrm>
            <a:custGeom>
              <a:avLst/>
              <a:gdLst>
                <a:gd name="connsiteX0" fmla="*/ 749903 w 1580198"/>
                <a:gd name="connsiteY0" fmla="*/ 352710 h 633793"/>
                <a:gd name="connsiteX1" fmla="*/ 732187 w 1580198"/>
                <a:gd name="connsiteY1" fmla="*/ 362616 h 633793"/>
                <a:gd name="connsiteX2" fmla="*/ 725615 w 1580198"/>
                <a:gd name="connsiteY2" fmla="*/ 397191 h 633793"/>
                <a:gd name="connsiteX3" fmla="*/ 731425 w 1580198"/>
                <a:gd name="connsiteY3" fmla="*/ 431196 h 633793"/>
                <a:gd name="connsiteX4" fmla="*/ 749427 w 1580198"/>
                <a:gd name="connsiteY4" fmla="*/ 442149 h 633793"/>
                <a:gd name="connsiteX5" fmla="*/ 766382 w 1580198"/>
                <a:gd name="connsiteY5" fmla="*/ 433291 h 633793"/>
                <a:gd name="connsiteX6" fmla="*/ 771525 w 1580198"/>
                <a:gd name="connsiteY6" fmla="*/ 419004 h 633793"/>
                <a:gd name="connsiteX7" fmla="*/ 773430 w 1580198"/>
                <a:gd name="connsiteY7" fmla="*/ 398620 h 633793"/>
                <a:gd name="connsiteX8" fmla="*/ 769334 w 1580198"/>
                <a:gd name="connsiteY8" fmla="*/ 368045 h 633793"/>
                <a:gd name="connsiteX9" fmla="*/ 761809 w 1580198"/>
                <a:gd name="connsiteY9" fmla="*/ 356424 h 633793"/>
                <a:gd name="connsiteX10" fmla="*/ 749903 w 1580198"/>
                <a:gd name="connsiteY10" fmla="*/ 352710 h 633793"/>
                <a:gd name="connsiteX11" fmla="*/ 395002 w 1580198"/>
                <a:gd name="connsiteY11" fmla="*/ 352710 h 633793"/>
                <a:gd name="connsiteX12" fmla="*/ 377286 w 1580198"/>
                <a:gd name="connsiteY12" fmla="*/ 362616 h 633793"/>
                <a:gd name="connsiteX13" fmla="*/ 370713 w 1580198"/>
                <a:gd name="connsiteY13" fmla="*/ 397191 h 633793"/>
                <a:gd name="connsiteX14" fmla="*/ 376524 w 1580198"/>
                <a:gd name="connsiteY14" fmla="*/ 431196 h 633793"/>
                <a:gd name="connsiteX15" fmla="*/ 394526 w 1580198"/>
                <a:gd name="connsiteY15" fmla="*/ 442149 h 633793"/>
                <a:gd name="connsiteX16" fmla="*/ 411480 w 1580198"/>
                <a:gd name="connsiteY16" fmla="*/ 433291 h 633793"/>
                <a:gd name="connsiteX17" fmla="*/ 416624 w 1580198"/>
                <a:gd name="connsiteY17" fmla="*/ 419004 h 633793"/>
                <a:gd name="connsiteX18" fmla="*/ 418529 w 1580198"/>
                <a:gd name="connsiteY18" fmla="*/ 398620 h 633793"/>
                <a:gd name="connsiteX19" fmla="*/ 414433 w 1580198"/>
                <a:gd name="connsiteY19" fmla="*/ 368045 h 633793"/>
                <a:gd name="connsiteX20" fmla="*/ 406908 w 1580198"/>
                <a:gd name="connsiteY20" fmla="*/ 356424 h 633793"/>
                <a:gd name="connsiteX21" fmla="*/ 395002 w 1580198"/>
                <a:gd name="connsiteY21" fmla="*/ 352710 h 633793"/>
                <a:gd name="connsiteX22" fmla="*/ 158400 w 1580198"/>
                <a:gd name="connsiteY22" fmla="*/ 352710 h 633793"/>
                <a:gd name="connsiteX23" fmla="*/ 140684 w 1580198"/>
                <a:gd name="connsiteY23" fmla="*/ 362616 h 633793"/>
                <a:gd name="connsiteX24" fmla="*/ 134112 w 1580198"/>
                <a:gd name="connsiteY24" fmla="*/ 397191 h 633793"/>
                <a:gd name="connsiteX25" fmla="*/ 139922 w 1580198"/>
                <a:gd name="connsiteY25" fmla="*/ 431196 h 633793"/>
                <a:gd name="connsiteX26" fmla="*/ 157924 w 1580198"/>
                <a:gd name="connsiteY26" fmla="*/ 442149 h 633793"/>
                <a:gd name="connsiteX27" fmla="*/ 174879 w 1580198"/>
                <a:gd name="connsiteY27" fmla="*/ 433291 h 633793"/>
                <a:gd name="connsiteX28" fmla="*/ 180022 w 1580198"/>
                <a:gd name="connsiteY28" fmla="*/ 419004 h 633793"/>
                <a:gd name="connsiteX29" fmla="*/ 181927 w 1580198"/>
                <a:gd name="connsiteY29" fmla="*/ 398620 h 633793"/>
                <a:gd name="connsiteX30" fmla="*/ 177831 w 1580198"/>
                <a:gd name="connsiteY30" fmla="*/ 368045 h 633793"/>
                <a:gd name="connsiteX31" fmla="*/ 170306 w 1580198"/>
                <a:gd name="connsiteY31" fmla="*/ 356424 h 633793"/>
                <a:gd name="connsiteX32" fmla="*/ 158400 w 1580198"/>
                <a:gd name="connsiteY32" fmla="*/ 352710 h 633793"/>
                <a:gd name="connsiteX33" fmla="*/ 749522 w 1580198"/>
                <a:gd name="connsiteY33" fmla="*/ 336803 h 633793"/>
                <a:gd name="connsiteX34" fmla="*/ 775430 w 1580198"/>
                <a:gd name="connsiteY34" fmla="*/ 345185 h 633793"/>
                <a:gd name="connsiteX35" fmla="*/ 790575 w 1580198"/>
                <a:gd name="connsiteY35" fmla="*/ 367759 h 633793"/>
                <a:gd name="connsiteX36" fmla="*/ 795528 w 1580198"/>
                <a:gd name="connsiteY36" fmla="*/ 398716 h 633793"/>
                <a:gd name="connsiteX37" fmla="*/ 785622 w 1580198"/>
                <a:gd name="connsiteY37" fmla="*/ 437958 h 633793"/>
                <a:gd name="connsiteX38" fmla="*/ 749427 w 1580198"/>
                <a:gd name="connsiteY38" fmla="*/ 458628 h 633793"/>
                <a:gd name="connsiteX39" fmla="*/ 713613 w 1580198"/>
                <a:gd name="connsiteY39" fmla="*/ 438435 h 633793"/>
                <a:gd name="connsiteX40" fmla="*/ 704088 w 1580198"/>
                <a:gd name="connsiteY40" fmla="*/ 398525 h 633793"/>
                <a:gd name="connsiteX41" fmla="*/ 716471 w 1580198"/>
                <a:gd name="connsiteY41" fmla="*/ 353948 h 633793"/>
                <a:gd name="connsiteX42" fmla="*/ 731139 w 1580198"/>
                <a:gd name="connsiteY42" fmla="*/ 340803 h 633793"/>
                <a:gd name="connsiteX43" fmla="*/ 749522 w 1580198"/>
                <a:gd name="connsiteY43" fmla="*/ 336803 h 633793"/>
                <a:gd name="connsiteX44" fmla="*/ 394621 w 1580198"/>
                <a:gd name="connsiteY44" fmla="*/ 336803 h 633793"/>
                <a:gd name="connsiteX45" fmla="*/ 420529 w 1580198"/>
                <a:gd name="connsiteY45" fmla="*/ 345185 h 633793"/>
                <a:gd name="connsiteX46" fmla="*/ 435674 w 1580198"/>
                <a:gd name="connsiteY46" fmla="*/ 367759 h 633793"/>
                <a:gd name="connsiteX47" fmla="*/ 440627 w 1580198"/>
                <a:gd name="connsiteY47" fmla="*/ 398716 h 633793"/>
                <a:gd name="connsiteX48" fmla="*/ 430721 w 1580198"/>
                <a:gd name="connsiteY48" fmla="*/ 437958 h 633793"/>
                <a:gd name="connsiteX49" fmla="*/ 394526 w 1580198"/>
                <a:gd name="connsiteY49" fmla="*/ 458628 h 633793"/>
                <a:gd name="connsiteX50" fmla="*/ 358712 w 1580198"/>
                <a:gd name="connsiteY50" fmla="*/ 438435 h 633793"/>
                <a:gd name="connsiteX51" fmla="*/ 349187 w 1580198"/>
                <a:gd name="connsiteY51" fmla="*/ 398525 h 633793"/>
                <a:gd name="connsiteX52" fmla="*/ 361570 w 1580198"/>
                <a:gd name="connsiteY52" fmla="*/ 353948 h 633793"/>
                <a:gd name="connsiteX53" fmla="*/ 376238 w 1580198"/>
                <a:gd name="connsiteY53" fmla="*/ 340803 h 633793"/>
                <a:gd name="connsiteX54" fmla="*/ 394621 w 1580198"/>
                <a:gd name="connsiteY54" fmla="*/ 336803 h 633793"/>
                <a:gd name="connsiteX55" fmla="*/ 158019 w 1580198"/>
                <a:gd name="connsiteY55" fmla="*/ 336803 h 633793"/>
                <a:gd name="connsiteX56" fmla="*/ 183927 w 1580198"/>
                <a:gd name="connsiteY56" fmla="*/ 345185 h 633793"/>
                <a:gd name="connsiteX57" fmla="*/ 199072 w 1580198"/>
                <a:gd name="connsiteY57" fmla="*/ 367759 h 633793"/>
                <a:gd name="connsiteX58" fmla="*/ 204025 w 1580198"/>
                <a:gd name="connsiteY58" fmla="*/ 398716 h 633793"/>
                <a:gd name="connsiteX59" fmla="*/ 194119 w 1580198"/>
                <a:gd name="connsiteY59" fmla="*/ 437958 h 633793"/>
                <a:gd name="connsiteX60" fmla="*/ 157924 w 1580198"/>
                <a:gd name="connsiteY60" fmla="*/ 458628 h 633793"/>
                <a:gd name="connsiteX61" fmla="*/ 122110 w 1580198"/>
                <a:gd name="connsiteY61" fmla="*/ 438435 h 633793"/>
                <a:gd name="connsiteX62" fmla="*/ 112585 w 1580198"/>
                <a:gd name="connsiteY62" fmla="*/ 398525 h 633793"/>
                <a:gd name="connsiteX63" fmla="*/ 124968 w 1580198"/>
                <a:gd name="connsiteY63" fmla="*/ 353948 h 633793"/>
                <a:gd name="connsiteX64" fmla="*/ 139636 w 1580198"/>
                <a:gd name="connsiteY64" fmla="*/ 340803 h 633793"/>
                <a:gd name="connsiteX65" fmla="*/ 158019 w 1580198"/>
                <a:gd name="connsiteY65" fmla="*/ 336803 h 633793"/>
                <a:gd name="connsiteX66" fmla="*/ 870967 w 1580198"/>
                <a:gd name="connsiteY66" fmla="*/ 336326 h 633793"/>
                <a:gd name="connsiteX67" fmla="*/ 885159 w 1580198"/>
                <a:gd name="connsiteY67" fmla="*/ 336326 h 633793"/>
                <a:gd name="connsiteX68" fmla="*/ 885159 w 1580198"/>
                <a:gd name="connsiteY68" fmla="*/ 439672 h 633793"/>
                <a:gd name="connsiteX69" fmla="*/ 918496 w 1580198"/>
                <a:gd name="connsiteY69" fmla="*/ 439672 h 633793"/>
                <a:gd name="connsiteX70" fmla="*/ 918496 w 1580198"/>
                <a:gd name="connsiteY70" fmla="*/ 457008 h 633793"/>
                <a:gd name="connsiteX71" fmla="*/ 828104 w 1580198"/>
                <a:gd name="connsiteY71" fmla="*/ 457008 h 633793"/>
                <a:gd name="connsiteX72" fmla="*/ 828104 w 1580198"/>
                <a:gd name="connsiteY72" fmla="*/ 439577 h 633793"/>
                <a:gd name="connsiteX73" fmla="*/ 863728 w 1580198"/>
                <a:gd name="connsiteY73" fmla="*/ 439577 h 633793"/>
                <a:gd name="connsiteX74" fmla="*/ 863728 w 1580198"/>
                <a:gd name="connsiteY74" fmla="*/ 364901 h 633793"/>
                <a:gd name="connsiteX75" fmla="*/ 831438 w 1580198"/>
                <a:gd name="connsiteY75" fmla="*/ 386237 h 633793"/>
                <a:gd name="connsiteX76" fmla="*/ 831438 w 1580198"/>
                <a:gd name="connsiteY76" fmla="*/ 364901 h 633793"/>
                <a:gd name="connsiteX77" fmla="*/ 847345 w 1580198"/>
                <a:gd name="connsiteY77" fmla="*/ 358138 h 633793"/>
                <a:gd name="connsiteX78" fmla="*/ 856965 w 1580198"/>
                <a:gd name="connsiteY78" fmla="*/ 351376 h 633793"/>
                <a:gd name="connsiteX79" fmla="*/ 870967 w 1580198"/>
                <a:gd name="connsiteY79" fmla="*/ 336326 h 633793"/>
                <a:gd name="connsiteX80" fmla="*/ 634366 w 1580198"/>
                <a:gd name="connsiteY80" fmla="*/ 336326 h 633793"/>
                <a:gd name="connsiteX81" fmla="*/ 648558 w 1580198"/>
                <a:gd name="connsiteY81" fmla="*/ 336326 h 633793"/>
                <a:gd name="connsiteX82" fmla="*/ 648558 w 1580198"/>
                <a:gd name="connsiteY82" fmla="*/ 439672 h 633793"/>
                <a:gd name="connsiteX83" fmla="*/ 681895 w 1580198"/>
                <a:gd name="connsiteY83" fmla="*/ 439672 h 633793"/>
                <a:gd name="connsiteX84" fmla="*/ 681895 w 1580198"/>
                <a:gd name="connsiteY84" fmla="*/ 457008 h 633793"/>
                <a:gd name="connsiteX85" fmla="*/ 591503 w 1580198"/>
                <a:gd name="connsiteY85" fmla="*/ 457008 h 633793"/>
                <a:gd name="connsiteX86" fmla="*/ 591503 w 1580198"/>
                <a:gd name="connsiteY86" fmla="*/ 439577 h 633793"/>
                <a:gd name="connsiteX87" fmla="*/ 627126 w 1580198"/>
                <a:gd name="connsiteY87" fmla="*/ 439577 h 633793"/>
                <a:gd name="connsiteX88" fmla="*/ 627126 w 1580198"/>
                <a:gd name="connsiteY88" fmla="*/ 364901 h 633793"/>
                <a:gd name="connsiteX89" fmla="*/ 594837 w 1580198"/>
                <a:gd name="connsiteY89" fmla="*/ 386237 h 633793"/>
                <a:gd name="connsiteX90" fmla="*/ 594837 w 1580198"/>
                <a:gd name="connsiteY90" fmla="*/ 364901 h 633793"/>
                <a:gd name="connsiteX91" fmla="*/ 610743 w 1580198"/>
                <a:gd name="connsiteY91" fmla="*/ 358138 h 633793"/>
                <a:gd name="connsiteX92" fmla="*/ 620364 w 1580198"/>
                <a:gd name="connsiteY92" fmla="*/ 351376 h 633793"/>
                <a:gd name="connsiteX93" fmla="*/ 634366 w 1580198"/>
                <a:gd name="connsiteY93" fmla="*/ 336326 h 633793"/>
                <a:gd name="connsiteX94" fmla="*/ 516065 w 1580198"/>
                <a:gd name="connsiteY94" fmla="*/ 336326 h 633793"/>
                <a:gd name="connsiteX95" fmla="*/ 530257 w 1580198"/>
                <a:gd name="connsiteY95" fmla="*/ 336326 h 633793"/>
                <a:gd name="connsiteX96" fmla="*/ 530257 w 1580198"/>
                <a:gd name="connsiteY96" fmla="*/ 439672 h 633793"/>
                <a:gd name="connsiteX97" fmla="*/ 563594 w 1580198"/>
                <a:gd name="connsiteY97" fmla="*/ 439672 h 633793"/>
                <a:gd name="connsiteX98" fmla="*/ 563594 w 1580198"/>
                <a:gd name="connsiteY98" fmla="*/ 457008 h 633793"/>
                <a:gd name="connsiteX99" fmla="*/ 473202 w 1580198"/>
                <a:gd name="connsiteY99" fmla="*/ 457008 h 633793"/>
                <a:gd name="connsiteX100" fmla="*/ 473202 w 1580198"/>
                <a:gd name="connsiteY100" fmla="*/ 439577 h 633793"/>
                <a:gd name="connsiteX101" fmla="*/ 508825 w 1580198"/>
                <a:gd name="connsiteY101" fmla="*/ 439577 h 633793"/>
                <a:gd name="connsiteX102" fmla="*/ 508825 w 1580198"/>
                <a:gd name="connsiteY102" fmla="*/ 364901 h 633793"/>
                <a:gd name="connsiteX103" fmla="*/ 476536 w 1580198"/>
                <a:gd name="connsiteY103" fmla="*/ 386237 h 633793"/>
                <a:gd name="connsiteX104" fmla="*/ 476536 w 1580198"/>
                <a:gd name="connsiteY104" fmla="*/ 364901 h 633793"/>
                <a:gd name="connsiteX105" fmla="*/ 492442 w 1580198"/>
                <a:gd name="connsiteY105" fmla="*/ 358138 h 633793"/>
                <a:gd name="connsiteX106" fmla="*/ 502063 w 1580198"/>
                <a:gd name="connsiteY106" fmla="*/ 351376 h 633793"/>
                <a:gd name="connsiteX107" fmla="*/ 516065 w 1580198"/>
                <a:gd name="connsiteY107" fmla="*/ 336326 h 633793"/>
                <a:gd name="connsiteX108" fmla="*/ 279464 w 1580198"/>
                <a:gd name="connsiteY108" fmla="*/ 336326 h 633793"/>
                <a:gd name="connsiteX109" fmla="*/ 293656 w 1580198"/>
                <a:gd name="connsiteY109" fmla="*/ 336326 h 633793"/>
                <a:gd name="connsiteX110" fmla="*/ 293656 w 1580198"/>
                <a:gd name="connsiteY110" fmla="*/ 439672 h 633793"/>
                <a:gd name="connsiteX111" fmla="*/ 326993 w 1580198"/>
                <a:gd name="connsiteY111" fmla="*/ 439672 h 633793"/>
                <a:gd name="connsiteX112" fmla="*/ 326993 w 1580198"/>
                <a:gd name="connsiteY112" fmla="*/ 457008 h 633793"/>
                <a:gd name="connsiteX113" fmla="*/ 236601 w 1580198"/>
                <a:gd name="connsiteY113" fmla="*/ 457008 h 633793"/>
                <a:gd name="connsiteX114" fmla="*/ 236601 w 1580198"/>
                <a:gd name="connsiteY114" fmla="*/ 439577 h 633793"/>
                <a:gd name="connsiteX115" fmla="*/ 272224 w 1580198"/>
                <a:gd name="connsiteY115" fmla="*/ 439577 h 633793"/>
                <a:gd name="connsiteX116" fmla="*/ 272224 w 1580198"/>
                <a:gd name="connsiteY116" fmla="*/ 364901 h 633793"/>
                <a:gd name="connsiteX117" fmla="*/ 239935 w 1580198"/>
                <a:gd name="connsiteY117" fmla="*/ 386237 h 633793"/>
                <a:gd name="connsiteX118" fmla="*/ 239935 w 1580198"/>
                <a:gd name="connsiteY118" fmla="*/ 364901 h 633793"/>
                <a:gd name="connsiteX119" fmla="*/ 255841 w 1580198"/>
                <a:gd name="connsiteY119" fmla="*/ 358138 h 633793"/>
                <a:gd name="connsiteX120" fmla="*/ 265462 w 1580198"/>
                <a:gd name="connsiteY120" fmla="*/ 351376 h 633793"/>
                <a:gd name="connsiteX121" fmla="*/ 279464 w 1580198"/>
                <a:gd name="connsiteY121" fmla="*/ 336326 h 633793"/>
                <a:gd name="connsiteX122" fmla="*/ 42863 w 1580198"/>
                <a:gd name="connsiteY122" fmla="*/ 336326 h 633793"/>
                <a:gd name="connsiteX123" fmla="*/ 57055 w 1580198"/>
                <a:gd name="connsiteY123" fmla="*/ 336326 h 633793"/>
                <a:gd name="connsiteX124" fmla="*/ 57055 w 1580198"/>
                <a:gd name="connsiteY124" fmla="*/ 439672 h 633793"/>
                <a:gd name="connsiteX125" fmla="*/ 90392 w 1580198"/>
                <a:gd name="connsiteY125" fmla="*/ 439672 h 633793"/>
                <a:gd name="connsiteX126" fmla="*/ 90392 w 1580198"/>
                <a:gd name="connsiteY126" fmla="*/ 457008 h 633793"/>
                <a:gd name="connsiteX127" fmla="*/ 0 w 1580198"/>
                <a:gd name="connsiteY127" fmla="*/ 457008 h 633793"/>
                <a:gd name="connsiteX128" fmla="*/ 0 w 1580198"/>
                <a:gd name="connsiteY128" fmla="*/ 439577 h 633793"/>
                <a:gd name="connsiteX129" fmla="*/ 35623 w 1580198"/>
                <a:gd name="connsiteY129" fmla="*/ 439577 h 633793"/>
                <a:gd name="connsiteX130" fmla="*/ 35623 w 1580198"/>
                <a:gd name="connsiteY130" fmla="*/ 364901 h 633793"/>
                <a:gd name="connsiteX131" fmla="*/ 3334 w 1580198"/>
                <a:gd name="connsiteY131" fmla="*/ 386237 h 633793"/>
                <a:gd name="connsiteX132" fmla="*/ 3334 w 1580198"/>
                <a:gd name="connsiteY132" fmla="*/ 364901 h 633793"/>
                <a:gd name="connsiteX133" fmla="*/ 19241 w 1580198"/>
                <a:gd name="connsiteY133" fmla="*/ 358138 h 633793"/>
                <a:gd name="connsiteX134" fmla="*/ 28861 w 1580198"/>
                <a:gd name="connsiteY134" fmla="*/ 351376 h 633793"/>
                <a:gd name="connsiteX135" fmla="*/ 42863 w 1580198"/>
                <a:gd name="connsiteY135" fmla="*/ 336326 h 633793"/>
                <a:gd name="connsiteX136" fmla="*/ 1263301 w 1580198"/>
                <a:gd name="connsiteY136" fmla="*/ 0 h 633793"/>
                <a:gd name="connsiteX137" fmla="*/ 1580198 w 1580198"/>
                <a:gd name="connsiteY137" fmla="*/ 316897 h 633793"/>
                <a:gd name="connsiteX138" fmla="*/ 1263301 w 1580198"/>
                <a:gd name="connsiteY138" fmla="*/ 633793 h 633793"/>
                <a:gd name="connsiteX139" fmla="*/ 946404 w 1580198"/>
                <a:gd name="connsiteY139" fmla="*/ 316897 h 633793"/>
                <a:gd name="connsiteX140" fmla="*/ 1263301 w 1580198"/>
                <a:gd name="connsiteY140" fmla="*/ 0 h 63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580198" h="633793">
                  <a:moveTo>
                    <a:pt x="749903" y="352710"/>
                  </a:moveTo>
                  <a:cubicBezTo>
                    <a:pt x="741712" y="352710"/>
                    <a:pt x="735901" y="356044"/>
                    <a:pt x="732187" y="362616"/>
                  </a:cubicBezTo>
                  <a:cubicBezTo>
                    <a:pt x="727805" y="370521"/>
                    <a:pt x="725615" y="382047"/>
                    <a:pt x="725615" y="397191"/>
                  </a:cubicBezTo>
                  <a:cubicBezTo>
                    <a:pt x="725615" y="412527"/>
                    <a:pt x="727520" y="423861"/>
                    <a:pt x="731425" y="431196"/>
                  </a:cubicBezTo>
                  <a:cubicBezTo>
                    <a:pt x="735330" y="438435"/>
                    <a:pt x="741331" y="442149"/>
                    <a:pt x="749427" y="442149"/>
                  </a:cubicBezTo>
                  <a:cubicBezTo>
                    <a:pt x="756952" y="442149"/>
                    <a:pt x="762571" y="439197"/>
                    <a:pt x="766382" y="433291"/>
                  </a:cubicBezTo>
                  <a:cubicBezTo>
                    <a:pt x="768572" y="429957"/>
                    <a:pt x="770287" y="425195"/>
                    <a:pt x="771525" y="419004"/>
                  </a:cubicBezTo>
                  <a:cubicBezTo>
                    <a:pt x="772763" y="412812"/>
                    <a:pt x="773430" y="406050"/>
                    <a:pt x="773430" y="398620"/>
                  </a:cubicBezTo>
                  <a:cubicBezTo>
                    <a:pt x="773430" y="385571"/>
                    <a:pt x="772096" y="375379"/>
                    <a:pt x="769334" y="368045"/>
                  </a:cubicBezTo>
                  <a:cubicBezTo>
                    <a:pt x="767429" y="362711"/>
                    <a:pt x="764953" y="358901"/>
                    <a:pt x="761809" y="356424"/>
                  </a:cubicBezTo>
                  <a:cubicBezTo>
                    <a:pt x="758762" y="353948"/>
                    <a:pt x="754761" y="352710"/>
                    <a:pt x="749903" y="352710"/>
                  </a:cubicBezTo>
                  <a:close/>
                  <a:moveTo>
                    <a:pt x="395002" y="352710"/>
                  </a:moveTo>
                  <a:cubicBezTo>
                    <a:pt x="386811" y="352710"/>
                    <a:pt x="381000" y="356044"/>
                    <a:pt x="377286" y="362616"/>
                  </a:cubicBezTo>
                  <a:cubicBezTo>
                    <a:pt x="372904" y="370521"/>
                    <a:pt x="370713" y="382047"/>
                    <a:pt x="370713" y="397191"/>
                  </a:cubicBezTo>
                  <a:cubicBezTo>
                    <a:pt x="370713" y="412527"/>
                    <a:pt x="372618" y="423861"/>
                    <a:pt x="376524" y="431196"/>
                  </a:cubicBezTo>
                  <a:cubicBezTo>
                    <a:pt x="380429" y="438435"/>
                    <a:pt x="386430" y="442149"/>
                    <a:pt x="394526" y="442149"/>
                  </a:cubicBezTo>
                  <a:cubicBezTo>
                    <a:pt x="402051" y="442149"/>
                    <a:pt x="407670" y="439197"/>
                    <a:pt x="411480" y="433291"/>
                  </a:cubicBezTo>
                  <a:cubicBezTo>
                    <a:pt x="413671" y="429957"/>
                    <a:pt x="415386" y="425195"/>
                    <a:pt x="416624" y="419004"/>
                  </a:cubicBezTo>
                  <a:cubicBezTo>
                    <a:pt x="417862" y="412812"/>
                    <a:pt x="418529" y="406050"/>
                    <a:pt x="418529" y="398620"/>
                  </a:cubicBezTo>
                  <a:cubicBezTo>
                    <a:pt x="418529" y="385571"/>
                    <a:pt x="417195" y="375379"/>
                    <a:pt x="414433" y="368045"/>
                  </a:cubicBezTo>
                  <a:cubicBezTo>
                    <a:pt x="412528" y="362711"/>
                    <a:pt x="410052" y="358901"/>
                    <a:pt x="406908" y="356424"/>
                  </a:cubicBezTo>
                  <a:cubicBezTo>
                    <a:pt x="403860" y="353948"/>
                    <a:pt x="399860" y="352710"/>
                    <a:pt x="395002" y="352710"/>
                  </a:cubicBezTo>
                  <a:close/>
                  <a:moveTo>
                    <a:pt x="158400" y="352710"/>
                  </a:moveTo>
                  <a:cubicBezTo>
                    <a:pt x="150209" y="352710"/>
                    <a:pt x="144399" y="356044"/>
                    <a:pt x="140684" y="362616"/>
                  </a:cubicBezTo>
                  <a:cubicBezTo>
                    <a:pt x="136302" y="370521"/>
                    <a:pt x="134112" y="382047"/>
                    <a:pt x="134112" y="397191"/>
                  </a:cubicBezTo>
                  <a:cubicBezTo>
                    <a:pt x="134112" y="412527"/>
                    <a:pt x="136016" y="423861"/>
                    <a:pt x="139922" y="431196"/>
                  </a:cubicBezTo>
                  <a:cubicBezTo>
                    <a:pt x="143827" y="438435"/>
                    <a:pt x="149828" y="442149"/>
                    <a:pt x="157924" y="442149"/>
                  </a:cubicBezTo>
                  <a:cubicBezTo>
                    <a:pt x="165449" y="442149"/>
                    <a:pt x="171068" y="439197"/>
                    <a:pt x="174879" y="433291"/>
                  </a:cubicBezTo>
                  <a:cubicBezTo>
                    <a:pt x="177069" y="429957"/>
                    <a:pt x="178784" y="425195"/>
                    <a:pt x="180022" y="419004"/>
                  </a:cubicBezTo>
                  <a:cubicBezTo>
                    <a:pt x="181260" y="412812"/>
                    <a:pt x="181927" y="406050"/>
                    <a:pt x="181927" y="398620"/>
                  </a:cubicBezTo>
                  <a:cubicBezTo>
                    <a:pt x="181927" y="385571"/>
                    <a:pt x="180593" y="375379"/>
                    <a:pt x="177831" y="368045"/>
                  </a:cubicBezTo>
                  <a:cubicBezTo>
                    <a:pt x="175926" y="362711"/>
                    <a:pt x="173450" y="358901"/>
                    <a:pt x="170306" y="356424"/>
                  </a:cubicBezTo>
                  <a:cubicBezTo>
                    <a:pt x="167258" y="353948"/>
                    <a:pt x="163258" y="352710"/>
                    <a:pt x="158400" y="352710"/>
                  </a:cubicBezTo>
                  <a:close/>
                  <a:moveTo>
                    <a:pt x="749522" y="336803"/>
                  </a:moveTo>
                  <a:cubicBezTo>
                    <a:pt x="759524" y="336803"/>
                    <a:pt x="768191" y="339565"/>
                    <a:pt x="775430" y="345185"/>
                  </a:cubicBezTo>
                  <a:cubicBezTo>
                    <a:pt x="782098" y="350233"/>
                    <a:pt x="787146" y="357758"/>
                    <a:pt x="790575" y="367759"/>
                  </a:cubicBezTo>
                  <a:cubicBezTo>
                    <a:pt x="793909" y="377189"/>
                    <a:pt x="795528" y="387476"/>
                    <a:pt x="795528" y="398716"/>
                  </a:cubicBezTo>
                  <a:cubicBezTo>
                    <a:pt x="795528" y="413574"/>
                    <a:pt x="792194" y="426719"/>
                    <a:pt x="785622" y="437958"/>
                  </a:cubicBezTo>
                  <a:cubicBezTo>
                    <a:pt x="777621" y="451770"/>
                    <a:pt x="765524" y="458628"/>
                    <a:pt x="749427" y="458628"/>
                  </a:cubicBezTo>
                  <a:cubicBezTo>
                    <a:pt x="733520" y="458628"/>
                    <a:pt x="721614" y="451865"/>
                    <a:pt x="713613" y="438435"/>
                  </a:cubicBezTo>
                  <a:cubicBezTo>
                    <a:pt x="707231" y="427671"/>
                    <a:pt x="704088" y="414336"/>
                    <a:pt x="704088" y="398525"/>
                  </a:cubicBezTo>
                  <a:cubicBezTo>
                    <a:pt x="704088" y="379856"/>
                    <a:pt x="708184" y="364997"/>
                    <a:pt x="716471" y="353948"/>
                  </a:cubicBezTo>
                  <a:cubicBezTo>
                    <a:pt x="721042" y="347852"/>
                    <a:pt x="725900" y="343470"/>
                    <a:pt x="731139" y="340803"/>
                  </a:cubicBezTo>
                  <a:cubicBezTo>
                    <a:pt x="736378" y="338232"/>
                    <a:pt x="742474" y="336803"/>
                    <a:pt x="749522" y="336803"/>
                  </a:cubicBezTo>
                  <a:close/>
                  <a:moveTo>
                    <a:pt x="394621" y="336803"/>
                  </a:moveTo>
                  <a:cubicBezTo>
                    <a:pt x="404622" y="336803"/>
                    <a:pt x="413290" y="339565"/>
                    <a:pt x="420529" y="345185"/>
                  </a:cubicBezTo>
                  <a:cubicBezTo>
                    <a:pt x="427197" y="350233"/>
                    <a:pt x="432245" y="357758"/>
                    <a:pt x="435674" y="367759"/>
                  </a:cubicBezTo>
                  <a:cubicBezTo>
                    <a:pt x="439008" y="377189"/>
                    <a:pt x="440627" y="387476"/>
                    <a:pt x="440627" y="398716"/>
                  </a:cubicBezTo>
                  <a:cubicBezTo>
                    <a:pt x="440627" y="413574"/>
                    <a:pt x="437293" y="426719"/>
                    <a:pt x="430721" y="437958"/>
                  </a:cubicBezTo>
                  <a:cubicBezTo>
                    <a:pt x="422720" y="451770"/>
                    <a:pt x="410623" y="458628"/>
                    <a:pt x="394526" y="458628"/>
                  </a:cubicBezTo>
                  <a:cubicBezTo>
                    <a:pt x="378619" y="458628"/>
                    <a:pt x="366713" y="451865"/>
                    <a:pt x="358712" y="438435"/>
                  </a:cubicBezTo>
                  <a:cubicBezTo>
                    <a:pt x="352330" y="427671"/>
                    <a:pt x="349187" y="414336"/>
                    <a:pt x="349187" y="398525"/>
                  </a:cubicBezTo>
                  <a:cubicBezTo>
                    <a:pt x="349187" y="379856"/>
                    <a:pt x="353283" y="364997"/>
                    <a:pt x="361570" y="353948"/>
                  </a:cubicBezTo>
                  <a:cubicBezTo>
                    <a:pt x="366141" y="347852"/>
                    <a:pt x="370999" y="343470"/>
                    <a:pt x="376238" y="340803"/>
                  </a:cubicBezTo>
                  <a:cubicBezTo>
                    <a:pt x="381477" y="338232"/>
                    <a:pt x="387573" y="336803"/>
                    <a:pt x="394621" y="336803"/>
                  </a:cubicBezTo>
                  <a:close/>
                  <a:moveTo>
                    <a:pt x="158019" y="336803"/>
                  </a:moveTo>
                  <a:cubicBezTo>
                    <a:pt x="168020" y="336803"/>
                    <a:pt x="176688" y="339565"/>
                    <a:pt x="183927" y="345185"/>
                  </a:cubicBezTo>
                  <a:cubicBezTo>
                    <a:pt x="190595" y="350233"/>
                    <a:pt x="195643" y="357758"/>
                    <a:pt x="199072" y="367759"/>
                  </a:cubicBezTo>
                  <a:cubicBezTo>
                    <a:pt x="202406" y="377189"/>
                    <a:pt x="204025" y="387476"/>
                    <a:pt x="204025" y="398716"/>
                  </a:cubicBezTo>
                  <a:cubicBezTo>
                    <a:pt x="204025" y="413574"/>
                    <a:pt x="200691" y="426719"/>
                    <a:pt x="194119" y="437958"/>
                  </a:cubicBezTo>
                  <a:cubicBezTo>
                    <a:pt x="186118" y="451770"/>
                    <a:pt x="174021" y="458628"/>
                    <a:pt x="157924" y="458628"/>
                  </a:cubicBezTo>
                  <a:cubicBezTo>
                    <a:pt x="142017" y="458628"/>
                    <a:pt x="130111" y="451865"/>
                    <a:pt x="122110" y="438435"/>
                  </a:cubicBezTo>
                  <a:cubicBezTo>
                    <a:pt x="115728" y="427671"/>
                    <a:pt x="112585" y="414336"/>
                    <a:pt x="112585" y="398525"/>
                  </a:cubicBezTo>
                  <a:cubicBezTo>
                    <a:pt x="112585" y="379856"/>
                    <a:pt x="116681" y="364997"/>
                    <a:pt x="124968" y="353948"/>
                  </a:cubicBezTo>
                  <a:cubicBezTo>
                    <a:pt x="129539" y="347852"/>
                    <a:pt x="134397" y="343470"/>
                    <a:pt x="139636" y="340803"/>
                  </a:cubicBezTo>
                  <a:cubicBezTo>
                    <a:pt x="144875" y="338232"/>
                    <a:pt x="150971" y="336803"/>
                    <a:pt x="158019" y="336803"/>
                  </a:cubicBezTo>
                  <a:close/>
                  <a:moveTo>
                    <a:pt x="870967" y="336326"/>
                  </a:moveTo>
                  <a:lnTo>
                    <a:pt x="885159" y="336326"/>
                  </a:lnTo>
                  <a:lnTo>
                    <a:pt x="885159" y="439672"/>
                  </a:lnTo>
                  <a:lnTo>
                    <a:pt x="918496" y="439672"/>
                  </a:lnTo>
                  <a:lnTo>
                    <a:pt x="918496" y="457008"/>
                  </a:lnTo>
                  <a:lnTo>
                    <a:pt x="828104" y="457008"/>
                  </a:lnTo>
                  <a:lnTo>
                    <a:pt x="828104" y="439577"/>
                  </a:lnTo>
                  <a:lnTo>
                    <a:pt x="863728" y="439577"/>
                  </a:lnTo>
                  <a:lnTo>
                    <a:pt x="863728" y="364901"/>
                  </a:lnTo>
                  <a:cubicBezTo>
                    <a:pt x="852202" y="374807"/>
                    <a:pt x="841439" y="381951"/>
                    <a:pt x="831438" y="386237"/>
                  </a:cubicBezTo>
                  <a:lnTo>
                    <a:pt x="831438" y="364901"/>
                  </a:lnTo>
                  <a:cubicBezTo>
                    <a:pt x="839153" y="361853"/>
                    <a:pt x="844487" y="359662"/>
                    <a:pt x="847345" y="358138"/>
                  </a:cubicBezTo>
                  <a:cubicBezTo>
                    <a:pt x="850202" y="356614"/>
                    <a:pt x="853441" y="354423"/>
                    <a:pt x="856965" y="351376"/>
                  </a:cubicBezTo>
                  <a:cubicBezTo>
                    <a:pt x="863537" y="345851"/>
                    <a:pt x="868204" y="340803"/>
                    <a:pt x="870967" y="336326"/>
                  </a:cubicBezTo>
                  <a:close/>
                  <a:moveTo>
                    <a:pt x="634366" y="336326"/>
                  </a:moveTo>
                  <a:lnTo>
                    <a:pt x="648558" y="336326"/>
                  </a:lnTo>
                  <a:lnTo>
                    <a:pt x="648558" y="439672"/>
                  </a:lnTo>
                  <a:lnTo>
                    <a:pt x="681895" y="439672"/>
                  </a:lnTo>
                  <a:lnTo>
                    <a:pt x="681895" y="457008"/>
                  </a:lnTo>
                  <a:lnTo>
                    <a:pt x="591503" y="457008"/>
                  </a:lnTo>
                  <a:lnTo>
                    <a:pt x="591503" y="439577"/>
                  </a:lnTo>
                  <a:lnTo>
                    <a:pt x="627126" y="439577"/>
                  </a:lnTo>
                  <a:lnTo>
                    <a:pt x="627126" y="364901"/>
                  </a:lnTo>
                  <a:cubicBezTo>
                    <a:pt x="615601" y="374807"/>
                    <a:pt x="604838" y="381951"/>
                    <a:pt x="594837" y="386237"/>
                  </a:cubicBezTo>
                  <a:lnTo>
                    <a:pt x="594837" y="364901"/>
                  </a:lnTo>
                  <a:cubicBezTo>
                    <a:pt x="602552" y="361853"/>
                    <a:pt x="607886" y="359662"/>
                    <a:pt x="610743" y="358138"/>
                  </a:cubicBezTo>
                  <a:cubicBezTo>
                    <a:pt x="613601" y="356614"/>
                    <a:pt x="616839" y="354423"/>
                    <a:pt x="620364" y="351376"/>
                  </a:cubicBezTo>
                  <a:cubicBezTo>
                    <a:pt x="626936" y="345851"/>
                    <a:pt x="631603" y="340803"/>
                    <a:pt x="634366" y="336326"/>
                  </a:cubicBezTo>
                  <a:close/>
                  <a:moveTo>
                    <a:pt x="516065" y="336326"/>
                  </a:moveTo>
                  <a:lnTo>
                    <a:pt x="530257" y="336326"/>
                  </a:lnTo>
                  <a:lnTo>
                    <a:pt x="530257" y="439672"/>
                  </a:lnTo>
                  <a:lnTo>
                    <a:pt x="563594" y="439672"/>
                  </a:lnTo>
                  <a:lnTo>
                    <a:pt x="563594" y="457008"/>
                  </a:lnTo>
                  <a:lnTo>
                    <a:pt x="473202" y="457008"/>
                  </a:lnTo>
                  <a:lnTo>
                    <a:pt x="473202" y="439577"/>
                  </a:lnTo>
                  <a:lnTo>
                    <a:pt x="508825" y="439577"/>
                  </a:lnTo>
                  <a:lnTo>
                    <a:pt x="508825" y="364901"/>
                  </a:lnTo>
                  <a:cubicBezTo>
                    <a:pt x="497300" y="374807"/>
                    <a:pt x="486537" y="381951"/>
                    <a:pt x="476536" y="386237"/>
                  </a:cubicBezTo>
                  <a:lnTo>
                    <a:pt x="476536" y="364901"/>
                  </a:lnTo>
                  <a:cubicBezTo>
                    <a:pt x="484251" y="361853"/>
                    <a:pt x="489585" y="359662"/>
                    <a:pt x="492442" y="358138"/>
                  </a:cubicBezTo>
                  <a:cubicBezTo>
                    <a:pt x="495300" y="356614"/>
                    <a:pt x="498538" y="354423"/>
                    <a:pt x="502063" y="351376"/>
                  </a:cubicBezTo>
                  <a:cubicBezTo>
                    <a:pt x="508635" y="345851"/>
                    <a:pt x="513302" y="340803"/>
                    <a:pt x="516065" y="336326"/>
                  </a:cubicBezTo>
                  <a:close/>
                  <a:moveTo>
                    <a:pt x="279464" y="336326"/>
                  </a:moveTo>
                  <a:lnTo>
                    <a:pt x="293656" y="336326"/>
                  </a:lnTo>
                  <a:lnTo>
                    <a:pt x="293656" y="439672"/>
                  </a:lnTo>
                  <a:lnTo>
                    <a:pt x="326993" y="439672"/>
                  </a:lnTo>
                  <a:lnTo>
                    <a:pt x="326993" y="457008"/>
                  </a:lnTo>
                  <a:lnTo>
                    <a:pt x="236601" y="457008"/>
                  </a:lnTo>
                  <a:lnTo>
                    <a:pt x="236601" y="439577"/>
                  </a:lnTo>
                  <a:lnTo>
                    <a:pt x="272224" y="439577"/>
                  </a:lnTo>
                  <a:lnTo>
                    <a:pt x="272224" y="364901"/>
                  </a:lnTo>
                  <a:cubicBezTo>
                    <a:pt x="260699" y="374807"/>
                    <a:pt x="249936" y="381951"/>
                    <a:pt x="239935" y="386237"/>
                  </a:cubicBezTo>
                  <a:lnTo>
                    <a:pt x="239935" y="364901"/>
                  </a:lnTo>
                  <a:cubicBezTo>
                    <a:pt x="247650" y="361853"/>
                    <a:pt x="252984" y="359662"/>
                    <a:pt x="255841" y="358138"/>
                  </a:cubicBezTo>
                  <a:cubicBezTo>
                    <a:pt x="258699" y="356614"/>
                    <a:pt x="261937" y="354423"/>
                    <a:pt x="265462" y="351376"/>
                  </a:cubicBezTo>
                  <a:cubicBezTo>
                    <a:pt x="272034" y="345851"/>
                    <a:pt x="276701" y="340803"/>
                    <a:pt x="279464" y="336326"/>
                  </a:cubicBezTo>
                  <a:close/>
                  <a:moveTo>
                    <a:pt x="42863" y="336326"/>
                  </a:moveTo>
                  <a:lnTo>
                    <a:pt x="57055" y="336326"/>
                  </a:lnTo>
                  <a:lnTo>
                    <a:pt x="57055" y="439672"/>
                  </a:lnTo>
                  <a:lnTo>
                    <a:pt x="90392" y="439672"/>
                  </a:lnTo>
                  <a:lnTo>
                    <a:pt x="90392" y="457008"/>
                  </a:lnTo>
                  <a:lnTo>
                    <a:pt x="0" y="457008"/>
                  </a:lnTo>
                  <a:lnTo>
                    <a:pt x="0" y="439577"/>
                  </a:lnTo>
                  <a:lnTo>
                    <a:pt x="35623" y="439577"/>
                  </a:lnTo>
                  <a:lnTo>
                    <a:pt x="35623" y="364901"/>
                  </a:lnTo>
                  <a:cubicBezTo>
                    <a:pt x="24098" y="374807"/>
                    <a:pt x="13335" y="381951"/>
                    <a:pt x="3334" y="386237"/>
                  </a:cubicBezTo>
                  <a:lnTo>
                    <a:pt x="3334" y="364901"/>
                  </a:lnTo>
                  <a:cubicBezTo>
                    <a:pt x="11049" y="361853"/>
                    <a:pt x="16383" y="359662"/>
                    <a:pt x="19241" y="358138"/>
                  </a:cubicBezTo>
                  <a:cubicBezTo>
                    <a:pt x="22098" y="356614"/>
                    <a:pt x="25337" y="354423"/>
                    <a:pt x="28861" y="351376"/>
                  </a:cubicBezTo>
                  <a:cubicBezTo>
                    <a:pt x="35433" y="345851"/>
                    <a:pt x="40100" y="340803"/>
                    <a:pt x="42863" y="336326"/>
                  </a:cubicBezTo>
                  <a:close/>
                  <a:moveTo>
                    <a:pt x="1263301" y="0"/>
                  </a:moveTo>
                  <a:cubicBezTo>
                    <a:pt x="1437989" y="0"/>
                    <a:pt x="1580198" y="142113"/>
                    <a:pt x="1580198" y="316897"/>
                  </a:cubicBezTo>
                  <a:cubicBezTo>
                    <a:pt x="1580198" y="491680"/>
                    <a:pt x="1438085" y="633793"/>
                    <a:pt x="1263301" y="633793"/>
                  </a:cubicBezTo>
                  <a:cubicBezTo>
                    <a:pt x="1088517" y="633793"/>
                    <a:pt x="946404" y="491680"/>
                    <a:pt x="946404" y="316897"/>
                  </a:cubicBezTo>
                  <a:cubicBezTo>
                    <a:pt x="946404" y="142113"/>
                    <a:pt x="1088612" y="0"/>
                    <a:pt x="126330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53" name="Textfeld 68">
            <a:extLst>
              <a:ext uri="{FF2B5EF4-FFF2-40B4-BE49-F238E27FC236}">
                <a16:creationId xmlns:a16="http://schemas.microsoft.com/office/drawing/2014/main" id="{D6F4719D-89BA-83DF-4007-4F42A642914D}"/>
              </a:ext>
            </a:extLst>
          </p:cNvPr>
          <p:cNvSpPr txBox="1"/>
          <p:nvPr/>
        </p:nvSpPr>
        <p:spPr bwMode="gray">
          <a:xfrm>
            <a:off x="8657846" y="4261432"/>
            <a:ext cx="2802317" cy="15401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buClr>
                <a:schemeClr val="bg2"/>
              </a:buClr>
            </a:pPr>
            <a:r>
              <a:rPr lang="en-US" sz="1200" b="1" dirty="0">
                <a:solidFill>
                  <a:schemeClr val="tx2"/>
                </a:solidFill>
              </a:rPr>
              <a:t>High quality measurement data</a:t>
            </a:r>
          </a:p>
          <a:p>
            <a:pPr marL="144000" indent="-14400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200" dirty="0"/>
              <a:t>Statistical error (</a:t>
            </a:r>
            <a:r>
              <a:rPr lang="el-GR" sz="1200" dirty="0"/>
              <a:t>σ</a:t>
            </a:r>
            <a:r>
              <a:rPr lang="de-DE" sz="1200" dirty="0"/>
              <a:t>)</a:t>
            </a:r>
            <a:r>
              <a:rPr lang="en-US" sz="1200" dirty="0"/>
              <a:t> typ.: </a:t>
            </a:r>
          </a:p>
          <a:p>
            <a:pPr marL="601200" lvl="1" indent="-14400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200" b="1" dirty="0"/>
              <a:t>≤ 5 mm </a:t>
            </a:r>
            <a:r>
              <a:rPr lang="en-US" sz="1200" dirty="0"/>
              <a:t>(0.05 … 5 m)</a:t>
            </a:r>
          </a:p>
          <a:p>
            <a:pPr marL="601200" lvl="1" indent="-14400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200" b="1" dirty="0"/>
              <a:t>≤ 20 mm </a:t>
            </a:r>
            <a:r>
              <a:rPr lang="en-US" sz="1200" dirty="0"/>
              <a:t>(5 … 30 m)</a:t>
            </a:r>
          </a:p>
          <a:p>
            <a:pPr marL="144000" indent="-14400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200" noProof="0" dirty="0">
                <a:solidFill>
                  <a:schemeClr val="tx1"/>
                </a:solidFill>
              </a:rPr>
              <a:t>Typ. ±1° s</a:t>
            </a:r>
            <a:r>
              <a:rPr lang="en-US" sz="1200" dirty="0"/>
              <a:t>can field flatness</a:t>
            </a:r>
          </a:p>
          <a:p>
            <a:pPr marL="144000" indent="-14400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200" dirty="0"/>
              <a:t>Segmented data output (30°) for lowest latencies</a:t>
            </a:r>
          </a:p>
          <a:p>
            <a:pPr marL="144000" indent="-14400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200" b="1" dirty="0"/>
              <a:t>Reflector Detection </a:t>
            </a:r>
          </a:p>
        </p:txBody>
      </p:sp>
      <p:sp>
        <p:nvSpPr>
          <p:cNvPr id="61" name="Textfeld 23">
            <a:extLst>
              <a:ext uri="{FF2B5EF4-FFF2-40B4-BE49-F238E27FC236}">
                <a16:creationId xmlns:a16="http://schemas.microsoft.com/office/drawing/2014/main" id="{44A54450-70E6-F13C-CFD8-A83D0F80E041}"/>
              </a:ext>
            </a:extLst>
          </p:cNvPr>
          <p:cNvSpPr txBox="1"/>
          <p:nvPr/>
        </p:nvSpPr>
        <p:spPr bwMode="gray">
          <a:xfrm>
            <a:off x="2268550" y="1471041"/>
            <a:ext cx="3296909" cy="9531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buClr>
                <a:schemeClr val="bg2"/>
              </a:buClr>
            </a:pPr>
            <a:r>
              <a:rPr lang="en-US" sz="1200" b="1" dirty="0">
                <a:solidFill>
                  <a:schemeClr val="tx2"/>
                </a:solidFill>
              </a:rPr>
              <a:t>Software, API and drivers</a:t>
            </a:r>
          </a:p>
          <a:p>
            <a:pPr marL="144000" indent="-14400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200" dirty="0"/>
              <a:t>State of the art </a:t>
            </a:r>
            <a:r>
              <a:rPr lang="en-US" sz="1200" b="1" dirty="0"/>
              <a:t>REST API interface &amp; drivers</a:t>
            </a:r>
          </a:p>
          <a:p>
            <a:pPr marL="144000" indent="-14400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200" dirty="0"/>
              <a:t>Fast integration with code examples</a:t>
            </a:r>
          </a:p>
          <a:p>
            <a:pPr marL="144000" indent="-14400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200" dirty="0"/>
              <a:t>Efficient &amp; low latency data transmission</a:t>
            </a:r>
          </a:p>
          <a:p>
            <a:pPr marL="144000" indent="-14400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200" b="1" dirty="0"/>
              <a:t>Headless firmware update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59B813-5B33-C1C3-DE4D-B7E2F8E4A5A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218" y="4627863"/>
            <a:ext cx="269978" cy="445947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19DDD7B7-04B8-0BE2-0734-78BC67A69E74}"/>
              </a:ext>
            </a:extLst>
          </p:cNvPr>
          <p:cNvGrpSpPr/>
          <p:nvPr/>
        </p:nvGrpSpPr>
        <p:grpSpPr>
          <a:xfrm>
            <a:off x="770218" y="1471041"/>
            <a:ext cx="1352935" cy="488955"/>
            <a:chOff x="7925500" y="2576965"/>
            <a:chExt cx="1352935" cy="48895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3C29F8E-BE74-61BD-FE67-B3251DB53A6B}"/>
                </a:ext>
              </a:extLst>
            </p:cNvPr>
            <p:cNvGrpSpPr/>
            <p:nvPr/>
          </p:nvGrpSpPr>
          <p:grpSpPr>
            <a:xfrm>
              <a:off x="7925500" y="2576965"/>
              <a:ext cx="1044889" cy="488955"/>
              <a:chOff x="8442011" y="2543022"/>
              <a:chExt cx="1300972" cy="604277"/>
            </a:xfrm>
          </p:grpSpPr>
          <p:grpSp>
            <p:nvGrpSpPr>
              <p:cNvPr id="86" name="Gruppieren 16">
                <a:extLst>
                  <a:ext uri="{FF2B5EF4-FFF2-40B4-BE49-F238E27FC236}">
                    <a16:creationId xmlns:a16="http://schemas.microsoft.com/office/drawing/2014/main" id="{1B9C1F7E-B1EC-C5B4-9A08-FB9E25BCC0A8}"/>
                  </a:ext>
                </a:extLst>
              </p:cNvPr>
              <p:cNvGrpSpPr/>
              <p:nvPr/>
            </p:nvGrpSpPr>
            <p:grpSpPr>
              <a:xfrm>
                <a:off x="8442011" y="2543022"/>
                <a:ext cx="1300972" cy="288033"/>
                <a:chOff x="1099190" y="5733255"/>
                <a:chExt cx="1300972" cy="288033"/>
              </a:xfrm>
            </p:grpSpPr>
            <p:pic>
              <p:nvPicPr>
                <p:cNvPr id="87" name="Grafik 33">
                  <a:extLst>
                    <a:ext uri="{FF2B5EF4-FFF2-40B4-BE49-F238E27FC236}">
                      <a16:creationId xmlns:a16="http://schemas.microsoft.com/office/drawing/2014/main" id="{9C8A8FEE-5A21-9080-2C20-9D3DF426D2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99190" y="5787219"/>
                  <a:ext cx="626552" cy="180072"/>
                </a:xfrm>
                <a:prstGeom prst="rect">
                  <a:avLst/>
                </a:prstGeom>
              </p:spPr>
            </p:pic>
            <p:pic>
              <p:nvPicPr>
                <p:cNvPr id="88" name="Grafik 10">
                  <a:extLst>
                    <a:ext uri="{FF2B5EF4-FFF2-40B4-BE49-F238E27FC236}">
                      <a16:creationId xmlns:a16="http://schemas.microsoft.com/office/drawing/2014/main" id="{885A3A3F-AE4E-D76B-CB3F-5D295C91A4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112162" y="5733288"/>
                  <a:ext cx="288000" cy="288000"/>
                </a:xfrm>
                <a:prstGeom prst="rect">
                  <a:avLst/>
                </a:prstGeom>
              </p:spPr>
            </p:pic>
            <p:pic>
              <p:nvPicPr>
                <p:cNvPr id="89" name="Grafik 15">
                  <a:extLst>
                    <a:ext uri="{FF2B5EF4-FFF2-40B4-BE49-F238E27FC236}">
                      <a16:creationId xmlns:a16="http://schemas.microsoft.com/office/drawing/2014/main" id="{7412F4C6-E203-20F0-B029-8725174B12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74952" y="5733255"/>
                  <a:ext cx="288000" cy="288000"/>
                </a:xfrm>
                <a:prstGeom prst="rect">
                  <a:avLst/>
                </a:prstGeom>
              </p:spPr>
            </p:pic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F327C2-0A87-CEDB-2079-A22BCE048A19}"/>
                  </a:ext>
                </a:extLst>
              </p:cNvPr>
              <p:cNvSpPr txBox="1"/>
              <p:nvPr/>
            </p:nvSpPr>
            <p:spPr bwMode="gray">
              <a:xfrm>
                <a:off x="8447324" y="2897663"/>
                <a:ext cx="914399" cy="24963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buClr>
                    <a:schemeClr val="bg2"/>
                  </a:buClr>
                </a:pPr>
                <a:r>
                  <a:rPr lang="en-US" sz="1200" b="1" dirty="0">
                    <a:solidFill>
                      <a:schemeClr val="accent2"/>
                    </a:solidFill>
                  </a:rPr>
                  <a:t>{</a:t>
                </a:r>
                <a:r>
                  <a:rPr lang="en-US" sz="1200" b="1" dirty="0">
                    <a:solidFill>
                      <a:schemeClr val="bg2"/>
                    </a:solidFill>
                  </a:rPr>
                  <a:t>REST API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}</a:t>
                </a:r>
              </a:p>
            </p:txBody>
          </p:sp>
        </p:grpSp>
        <p:pic>
          <p:nvPicPr>
            <p:cNvPr id="10" name="Picture 2" descr="GitHub Logos and Usage · GitHub">
              <a:extLst>
                <a:ext uri="{FF2B5EF4-FFF2-40B4-BE49-F238E27FC236}">
                  <a16:creationId xmlns:a16="http://schemas.microsoft.com/office/drawing/2014/main" id="{0792442E-5BDF-F8FC-CAB9-D799EDB4C5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2953" y="2576965"/>
              <a:ext cx="235482" cy="237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914C73CF-B435-C46E-DB01-C72A7C3F4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54389" y="2820797"/>
              <a:ext cx="432000" cy="24273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7434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9E816354-3105-0D79-C181-EF0A4A2205FB}"/>
              </a:ext>
            </a:extLst>
          </p:cNvPr>
          <p:cNvGrpSpPr/>
          <p:nvPr/>
        </p:nvGrpSpPr>
        <p:grpSpPr>
          <a:xfrm>
            <a:off x="0" y="-20483"/>
            <a:ext cx="12192000" cy="6898965"/>
            <a:chOff x="0" y="-27385"/>
            <a:chExt cx="12192000" cy="6898965"/>
          </a:xfrm>
        </p:grpSpPr>
        <p:pic>
          <p:nvPicPr>
            <p:cNvPr id="23" name="Bildplatzhalter 12">
              <a:extLst>
                <a:ext uri="{FF2B5EF4-FFF2-40B4-BE49-F238E27FC236}">
                  <a16:creationId xmlns:a16="http://schemas.microsoft.com/office/drawing/2014/main" id="{47AEAE78-9B20-86C6-8259-E64E560C4D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gray">
            <a:xfrm>
              <a:off x="0" y="-27385"/>
              <a:ext cx="12192000" cy="689896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</p:pic>
        <p:pic>
          <p:nvPicPr>
            <p:cNvPr id="24" name="Grafik 25">
              <a:extLst>
                <a:ext uri="{FF2B5EF4-FFF2-40B4-BE49-F238E27FC236}">
                  <a16:creationId xmlns:a16="http://schemas.microsoft.com/office/drawing/2014/main" id="{0D32E77D-FDC0-4A06-689E-1A9114159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34400" y="475200"/>
              <a:ext cx="829128" cy="341406"/>
            </a:xfrm>
            <a:prstGeom prst="rect">
              <a:avLst/>
            </a:prstGeom>
          </p:spPr>
        </p:pic>
      </p:grp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picoScan100 | 2D LiDAR sensors | Dynamic Ranging | Autonomous Perception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6D7710-438E-4161-93C9-3F9A4222BCC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1"/>
            <a:r>
              <a:rPr lang="en-US"/>
              <a:t>Sensing performance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DETAILS</a:t>
            </a:r>
          </a:p>
        </p:txBody>
      </p:sp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05286E4B-F431-6D61-21C7-35AD6E3661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61327"/>
              </p:ext>
            </p:extLst>
          </p:nvPr>
        </p:nvGraphicFramePr>
        <p:xfrm>
          <a:off x="731837" y="1333533"/>
          <a:ext cx="11160002" cy="34448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61994">
                  <a:extLst>
                    <a:ext uri="{9D8B030D-6E8A-4147-A177-3AD203B41FA5}">
                      <a16:colId xmlns:a16="http://schemas.microsoft.com/office/drawing/2014/main" val="785430516"/>
                    </a:ext>
                  </a:extLst>
                </a:gridCol>
                <a:gridCol w="2124502">
                  <a:extLst>
                    <a:ext uri="{9D8B030D-6E8A-4147-A177-3AD203B41FA5}">
                      <a16:colId xmlns:a16="http://schemas.microsoft.com/office/drawing/2014/main" val="99910960"/>
                    </a:ext>
                  </a:extLst>
                </a:gridCol>
                <a:gridCol w="2124502">
                  <a:extLst>
                    <a:ext uri="{9D8B030D-6E8A-4147-A177-3AD203B41FA5}">
                      <a16:colId xmlns:a16="http://schemas.microsoft.com/office/drawing/2014/main" val="330573363"/>
                    </a:ext>
                  </a:extLst>
                </a:gridCol>
                <a:gridCol w="2124502">
                  <a:extLst>
                    <a:ext uri="{9D8B030D-6E8A-4147-A177-3AD203B41FA5}">
                      <a16:colId xmlns:a16="http://schemas.microsoft.com/office/drawing/2014/main" val="3960475509"/>
                    </a:ext>
                  </a:extLst>
                </a:gridCol>
                <a:gridCol w="2124502">
                  <a:extLst>
                    <a:ext uri="{9D8B030D-6E8A-4147-A177-3AD203B41FA5}">
                      <a16:colId xmlns:a16="http://schemas.microsoft.com/office/drawing/2014/main" val="3354363762"/>
                    </a:ext>
                  </a:extLst>
                </a:gridCol>
              </a:tblGrid>
              <a:tr h="301012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bg2"/>
                          </a:solidFill>
                        </a:rPr>
                        <a:t>picoScan</a:t>
                      </a: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120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bg2"/>
                          </a:solidFill>
                        </a:rPr>
                        <a:t>picoScan</a:t>
                      </a: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150 Core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2"/>
                          </a:solidFill>
                        </a:rPr>
                        <a:t>picoScan</a:t>
                      </a: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150</a:t>
                      </a:r>
                      <a:r>
                        <a:rPr lang="en-US" sz="160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Prime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2"/>
                          </a:solidFill>
                        </a:rPr>
                        <a:t>picoScan</a:t>
                      </a: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150</a:t>
                      </a:r>
                      <a:r>
                        <a:rPr lang="en-US" sz="160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Pro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2419"/>
                  </a:ext>
                </a:extLst>
              </a:tr>
              <a:tr h="431908">
                <a:tc>
                  <a:txBody>
                    <a:bodyPr/>
                    <a:lstStyle/>
                    <a:p>
                      <a:pPr marL="0" lvl="2" indent="0" algn="l" defTabSz="914377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buClr>
                          <a:schemeClr val="bg2"/>
                        </a:buClr>
                        <a:buFont typeface="Open Sans" panose="020B0606030504020204" pitchFamily="34" charset="0"/>
                        <a:buNone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Working range maximum*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0.05 … 30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0.05 … 25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0.05 … 60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0.05 … 120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23973"/>
                  </a:ext>
                </a:extLst>
              </a:tr>
              <a:tr h="431908">
                <a:tc>
                  <a:txBody>
                    <a:bodyPr/>
                    <a:lstStyle/>
                    <a:p>
                      <a:pPr marL="0" marR="0" lvl="2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Open Sans" panose="020B0606030504020204" pitchFamily="34" charset="0"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Working range typ. at 90 %*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30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>
                          <a:solidFill>
                            <a:schemeClr val="tx1"/>
                          </a:solidFill>
                        </a:rPr>
                        <a:t>25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>
                          <a:solidFill>
                            <a:schemeClr val="tx1"/>
                          </a:solidFill>
                        </a:rPr>
                        <a:t>47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>
                          <a:solidFill>
                            <a:schemeClr val="tx1"/>
                          </a:solidFill>
                        </a:rPr>
                        <a:t>75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56208"/>
                  </a:ext>
                </a:extLst>
              </a:tr>
              <a:tr h="431908">
                <a:tc>
                  <a:txBody>
                    <a:bodyPr/>
                    <a:lstStyle/>
                    <a:p>
                      <a:pPr marL="0" marR="0" lvl="2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Open Sans" panose="020B0606030504020204" pitchFamily="34" charset="0"/>
                        <a:buNone/>
                        <a:tabLst/>
                        <a:defRPr/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Working range typ. at 10 %*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>
                          <a:solidFill>
                            <a:schemeClr val="tx1"/>
                          </a:solidFill>
                        </a:rPr>
                        <a:t>18</a:t>
                      </a: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>
                          <a:solidFill>
                            <a:schemeClr val="tx1"/>
                          </a:solidFill>
                        </a:rPr>
                        <a:t>12 m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>
                          <a:solidFill>
                            <a:schemeClr val="tx1"/>
                          </a:solidFill>
                        </a:rPr>
                        <a:t>25 m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>
                          <a:solidFill>
                            <a:schemeClr val="tx1"/>
                          </a:solidFill>
                        </a:rPr>
                        <a:t>40</a:t>
                      </a:r>
                      <a:r>
                        <a:rPr lang="sv-SE" sz="1400">
                          <a:solidFill>
                            <a:schemeClr val="tx1"/>
                          </a:solidFill>
                        </a:rPr>
                        <a:t>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481848"/>
                  </a:ext>
                </a:extLst>
              </a:tr>
              <a:tr h="431908">
                <a:tc>
                  <a:txBody>
                    <a:bodyPr/>
                    <a:lstStyle/>
                    <a:p>
                      <a:pPr marL="0" lvl="2" indent="0" algn="l" defTabSz="914377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buClr>
                          <a:schemeClr val="bg2"/>
                        </a:buClr>
                        <a:buFont typeface="Open Sans" panose="020B0606030504020204" pitchFamily="34" charset="0"/>
                        <a:buNone/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Angular resolution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0.10°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0.25° @ 25 Hz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0.33° @ 15 Hz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1.00° @ 15 Hz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0.10° @ 20 Hz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0.25° @ 40 Hz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1.00° @ 15 Hz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0.05 … 1.00°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815146"/>
                  </a:ext>
                </a:extLst>
              </a:tr>
              <a:tr h="431908">
                <a:tc>
                  <a:txBody>
                    <a:bodyPr/>
                    <a:lstStyle/>
                    <a:p>
                      <a:pPr marL="0" lvl="2" indent="0" algn="l" defTabSz="914377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buClr>
                          <a:schemeClr val="bg2"/>
                        </a:buClr>
                        <a:buFont typeface="Open Sans" panose="020B0606030504020204" pitchFamily="34" charset="0"/>
                        <a:buNone/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Scan frequency</a:t>
                      </a:r>
                      <a:endParaRPr lang="en-US"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 Hz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F8F8">
                        <a:alpha val="89804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15..50 Hz</a:t>
                      </a:r>
                    </a:p>
                  </a:txBody>
                  <a:tcPr anchor="ctr">
                    <a:solidFill>
                      <a:srgbClr val="EAEAEA">
                        <a:alpha val="5019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15..50 Hz</a:t>
                      </a:r>
                    </a:p>
                  </a:txBody>
                  <a:tcPr anchor="ctr">
                    <a:solidFill>
                      <a:srgbClr val="EAEAEA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15 ... 50 Hz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218026"/>
                  </a:ext>
                </a:extLst>
              </a:tr>
              <a:tr h="431908">
                <a:tc>
                  <a:txBody>
                    <a:bodyPr/>
                    <a:lstStyle/>
                    <a:p>
                      <a:pPr marL="0" lvl="2" indent="0" algn="l" defTabSz="914377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buClr>
                          <a:schemeClr val="bg2"/>
                        </a:buClr>
                        <a:buFont typeface="Open Sans" panose="020B0606030504020204" pitchFamily="34" charset="0"/>
                        <a:buNone/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Sensor Apps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Data Streaming (only)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Optional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Optional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Included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16407"/>
                  </a:ext>
                </a:extLst>
              </a:tr>
              <a:tr h="431908">
                <a:tc>
                  <a:txBody>
                    <a:bodyPr/>
                    <a:lstStyle/>
                    <a:p>
                      <a:pPr marL="0" lvl="2" indent="0" algn="l" defTabSz="914377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buClr>
                          <a:schemeClr val="bg2"/>
                        </a:buClr>
                        <a:buFont typeface="Open Sans" panose="020B0606030504020204" pitchFamily="34" charset="0"/>
                        <a:buNone/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Software Features &amp; Packages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Defined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Optional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Optional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Included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12687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C0D2A81-8DA4-1D1E-2173-AF6E582A4BFC}"/>
              </a:ext>
            </a:extLst>
          </p:cNvPr>
          <p:cNvSpPr txBox="1"/>
          <p:nvPr/>
        </p:nvSpPr>
        <p:spPr bwMode="gray">
          <a:xfrm>
            <a:off x="733213" y="6091919"/>
            <a:ext cx="10726950" cy="360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buClr>
                <a:schemeClr val="bg2"/>
              </a:buClr>
            </a:pPr>
            <a:r>
              <a:rPr lang="en-US" sz="1000" i="1">
                <a:solidFill>
                  <a:schemeClr val="bg1">
                    <a:lumMod val="50000"/>
                  </a:schemeClr>
                </a:solidFill>
              </a:rPr>
              <a:t>* Indoor &amp; varies by configuration of scanning frequency and ang. resolution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04A2D5-767C-BF64-D347-58D4B12C890B}"/>
              </a:ext>
            </a:extLst>
          </p:cNvPr>
          <p:cNvSpPr/>
          <p:nvPr/>
        </p:nvSpPr>
        <p:spPr bwMode="gray">
          <a:xfrm>
            <a:off x="9827664" y="1239140"/>
            <a:ext cx="1982624" cy="367469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4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05286E4B-F431-6D61-21C7-35AD6E3661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346069"/>
              </p:ext>
            </p:extLst>
          </p:nvPr>
        </p:nvGraphicFramePr>
        <p:xfrm>
          <a:off x="731837" y="1123951"/>
          <a:ext cx="10726954" cy="53190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79711">
                  <a:extLst>
                    <a:ext uri="{9D8B030D-6E8A-4147-A177-3AD203B41FA5}">
                      <a16:colId xmlns:a16="http://schemas.microsoft.com/office/drawing/2014/main" val="1713750736"/>
                    </a:ext>
                  </a:extLst>
                </a:gridCol>
                <a:gridCol w="2523059">
                  <a:extLst>
                    <a:ext uri="{9D8B030D-6E8A-4147-A177-3AD203B41FA5}">
                      <a16:colId xmlns:a16="http://schemas.microsoft.com/office/drawing/2014/main" val="785430516"/>
                    </a:ext>
                  </a:extLst>
                </a:gridCol>
                <a:gridCol w="1781046">
                  <a:extLst>
                    <a:ext uri="{9D8B030D-6E8A-4147-A177-3AD203B41FA5}">
                      <a16:colId xmlns:a16="http://schemas.microsoft.com/office/drawing/2014/main" val="3667732408"/>
                    </a:ext>
                  </a:extLst>
                </a:gridCol>
                <a:gridCol w="1781046">
                  <a:extLst>
                    <a:ext uri="{9D8B030D-6E8A-4147-A177-3AD203B41FA5}">
                      <a16:colId xmlns:a16="http://schemas.microsoft.com/office/drawing/2014/main" val="330573363"/>
                    </a:ext>
                  </a:extLst>
                </a:gridCol>
                <a:gridCol w="1781046">
                  <a:extLst>
                    <a:ext uri="{9D8B030D-6E8A-4147-A177-3AD203B41FA5}">
                      <a16:colId xmlns:a16="http://schemas.microsoft.com/office/drawing/2014/main" val="3960475509"/>
                    </a:ext>
                  </a:extLst>
                </a:gridCol>
                <a:gridCol w="1781046">
                  <a:extLst>
                    <a:ext uri="{9D8B030D-6E8A-4147-A177-3AD203B41FA5}">
                      <a16:colId xmlns:a16="http://schemas.microsoft.com/office/drawing/2014/main" val="3354363762"/>
                    </a:ext>
                  </a:extLst>
                </a:gridCol>
              </a:tblGrid>
              <a:tr h="569117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picoScan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picoScan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150 Core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picoScan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150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Prime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picoScan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150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Pro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2419"/>
                  </a:ext>
                </a:extLst>
              </a:tr>
              <a:tr h="362292">
                <a:tc rowSpan="2">
                  <a:txBody>
                    <a:bodyPr/>
                    <a:lstStyle/>
                    <a:p>
                      <a:pPr marL="0" lvl="2" indent="0" algn="l" defTabSz="914377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buClr>
                          <a:schemeClr val="bg2"/>
                        </a:buClr>
                        <a:buFont typeface="Open Sans" panose="020B0606030504020204" pitchFamily="34" charset="0"/>
                        <a:buNone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Sensor Apps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2" indent="0" algn="l" defTabSz="914377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buClr>
                          <a:schemeClr val="bg2"/>
                        </a:buClr>
                        <a:buFont typeface="Open Sans" panose="020B0606030504020204" pitchFamily="34" charset="0"/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Streaming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■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□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□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■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23973"/>
                  </a:ext>
                </a:extLst>
              </a:tr>
              <a:tr h="362292">
                <a:tc vMerge="1">
                  <a:txBody>
                    <a:bodyPr/>
                    <a:lstStyle/>
                    <a:p>
                      <a:pPr marL="0" marR="0" lvl="2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Open Sans" panose="020B0606030504020204" pitchFamily="34" charset="0"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Open Sans" panose="020B0606030504020204" pitchFamily="34" charset="0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2D Object Detection (Advanced)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□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□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■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56208"/>
                  </a:ext>
                </a:extLst>
              </a:tr>
              <a:tr h="449303">
                <a:tc rowSpan="9">
                  <a:txBody>
                    <a:bodyPr/>
                    <a:lstStyle/>
                    <a:p>
                      <a:pPr marL="0" marR="0" lvl="2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Open Sans" panose="020B0606030504020204" pitchFamily="34" charset="0"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Software Functions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Open Sans" panose="020B0606030504020204" pitchFamily="34" charset="0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Dynamic Sensing Profiles Package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481848"/>
                  </a:ext>
                </a:extLst>
              </a:tr>
              <a:tr h="362292">
                <a:tc vMerge="1">
                  <a:txBody>
                    <a:bodyPr/>
                    <a:lstStyle/>
                    <a:p>
                      <a:pPr marL="0" lvl="2" indent="0" algn="l" defTabSz="914377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buClr>
                          <a:schemeClr val="bg2"/>
                        </a:buClr>
                        <a:buFont typeface="Open Sans" panose="020B0606030504020204" pitchFamily="34" charset="0"/>
                        <a:buNone/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2" indent="0" algn="l" defTabSz="914377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buClr>
                          <a:schemeClr val="bg2"/>
                        </a:buClr>
                        <a:buFont typeface="Open Sans" panose="020B0606030504020204" pitchFamily="34" charset="0"/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Multi-Echo Technology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□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□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■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815146"/>
                  </a:ext>
                </a:extLst>
              </a:tr>
              <a:tr h="362292">
                <a:tc vMerge="1">
                  <a:txBody>
                    <a:bodyPr/>
                    <a:lstStyle/>
                    <a:p>
                      <a:pPr marL="0" lvl="2" indent="0" algn="l" defTabSz="914377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buClr>
                          <a:schemeClr val="bg2"/>
                        </a:buClr>
                        <a:buFont typeface="Open Sans" panose="020B0606030504020204" pitchFamily="34" charset="0"/>
                        <a:buNone/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2" indent="0" algn="l" defTabSz="914377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buClr>
                          <a:schemeClr val="bg2"/>
                        </a:buClr>
                        <a:buFont typeface="Open Sans" panose="020B0606030504020204" pitchFamily="34" charset="0"/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IMU 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(Inertial Measurement Unit)</a:t>
                      </a:r>
                      <a:endParaRPr lang="en-US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□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□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■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524587"/>
                  </a:ext>
                </a:extLst>
              </a:tr>
              <a:tr h="362292">
                <a:tc vMerge="1">
                  <a:txBody>
                    <a:bodyPr/>
                    <a:lstStyle/>
                    <a:p>
                      <a:pPr marL="0" lvl="2" indent="0" algn="l" defTabSz="914377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buClr>
                          <a:schemeClr val="bg2"/>
                        </a:buClr>
                        <a:buFont typeface="Open Sans" panose="020B0606030504020204" pitchFamily="34" charset="0"/>
                        <a:buNone/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2" indent="0" algn="l" defTabSz="914377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buClr>
                          <a:schemeClr val="bg2"/>
                        </a:buClr>
                        <a:buFont typeface="Open Sans" panose="020B0606030504020204" pitchFamily="34" charset="0"/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Reflector Detection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■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□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□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■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857110"/>
                  </a:ext>
                </a:extLst>
              </a:tr>
              <a:tr h="3622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Open Sans" panose="020B0606030504020204" pitchFamily="34" charset="0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PTP 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(Precision Time Protocol)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□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□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■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877955"/>
                  </a:ext>
                </a:extLst>
              </a:tr>
              <a:tr h="472717">
                <a:tc vMerge="1">
                  <a:txBody>
                    <a:bodyPr/>
                    <a:lstStyle/>
                    <a:p>
                      <a:pPr marL="0" marR="0" lvl="2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Open Sans" panose="020B0606030504020204" pitchFamily="34" charset="0"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2" indent="0" algn="l" defTabSz="914377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buClr>
                          <a:schemeClr val="bg2"/>
                        </a:buClr>
                        <a:buFont typeface="Open Sans" panose="020B0606030504020204" pitchFamily="34" charset="0"/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Data Reduction &amp; Preparation Filter Package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Particle filter only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□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□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■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153721"/>
                  </a:ext>
                </a:extLst>
              </a:tr>
              <a:tr h="362292">
                <a:tc vMerge="1">
                  <a:txBody>
                    <a:bodyPr/>
                    <a:lstStyle/>
                    <a:p>
                      <a:pPr marL="0" marR="0" lvl="2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Open Sans" panose="020B0606030504020204" pitchFamily="34" charset="0"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Open Sans" panose="020B0606030504020204" pitchFamily="34" charset="0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Reliability Package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□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□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■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371501"/>
                  </a:ext>
                </a:extLst>
              </a:tr>
              <a:tr h="362292">
                <a:tc vMerge="1">
                  <a:txBody>
                    <a:bodyPr/>
                    <a:lstStyle/>
                    <a:p>
                      <a:pPr marL="0" marR="0" lvl="2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Open Sans" panose="020B0606030504020204" pitchFamily="34" charset="0"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2" indent="0" algn="l" defTabSz="914377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buClr>
                          <a:schemeClr val="bg2"/>
                        </a:buClr>
                        <a:buFont typeface="Open Sans" panose="020B0606030504020204" pitchFamily="34" charset="0"/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Native ROS2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□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□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■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739144"/>
                  </a:ext>
                </a:extLst>
              </a:tr>
              <a:tr h="362292">
                <a:tc vMerge="1">
                  <a:txBody>
                    <a:bodyPr/>
                    <a:lstStyle/>
                    <a:p>
                      <a:pPr marL="0" marR="0" lvl="2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Open Sans" panose="020B0606030504020204" pitchFamily="34" charset="0"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Open Sans" panose="020B0606030504020204" pitchFamily="34" charset="0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LMDscandata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■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□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□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□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560804"/>
                  </a:ext>
                </a:extLst>
              </a:tr>
              <a:tr h="509210">
                <a:tc>
                  <a:txBody>
                    <a:bodyPr/>
                    <a:lstStyle/>
                    <a:p>
                      <a:pPr marL="0" marR="0" lvl="2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Open Sans" panose="020B0606030504020204" pitchFamily="34" charset="0"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2" indent="0" algn="l" defTabSz="914377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buClr>
                          <a:schemeClr val="bg2"/>
                        </a:buClr>
                        <a:buFont typeface="Open Sans" panose="020B0606030504020204" pitchFamily="34" charset="0"/>
                        <a:buNone/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not available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□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optional – extra charge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■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included – no extra charge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4720370"/>
                  </a:ext>
                </a:extLst>
              </a:tr>
            </a:tbl>
          </a:graphicData>
        </a:graphic>
      </p:graphicFrame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picoScan100 | 2D LiDAR sensors | Dynamic Ranging | Autonomous Perception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6D7710-438E-4161-93C9-3F9A4222BCC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DESCRIPTION</a:t>
            </a:r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1"/>
            <a:r>
              <a:rPr lang="en-US" dirty="0"/>
              <a:t>Sensor apps and software functions</a:t>
            </a:r>
          </a:p>
        </p:txBody>
      </p:sp>
    </p:spTree>
    <p:extLst>
      <p:ext uri="{BB962C8B-B14F-4D97-AF65-F5344CB8AC3E}">
        <p14:creationId xmlns:p14="http://schemas.microsoft.com/office/powerpoint/2010/main" val="33547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A3A5C676-6A74-516A-6704-6B422CF9C9A6}"/>
              </a:ext>
            </a:extLst>
          </p:cNvPr>
          <p:cNvSpPr/>
          <p:nvPr/>
        </p:nvSpPr>
        <p:spPr bwMode="gray">
          <a:xfrm>
            <a:off x="1249634" y="1412867"/>
            <a:ext cx="4204771" cy="47494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3336749-B05C-1051-62AC-22745A8EAE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picoScan100 | 2D LiDAR sensors | Dynamic Ranging | Autonomous Perception</a:t>
            </a:r>
            <a:endParaRPr lang="en-US" noProof="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B38C012-54FC-3184-E7B7-8B8D8716E27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6D7710-438E-4161-93C9-3F9A4222BCCB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06F7FFDE-6168-D6CC-59DD-B37C9EE2F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AND BENEFITS</a:t>
            </a:r>
          </a:p>
        </p:txBody>
      </p:sp>
      <p:sp>
        <p:nvSpPr>
          <p:cNvPr id="11" name="Untertitel 10">
            <a:extLst>
              <a:ext uri="{FF2B5EF4-FFF2-40B4-BE49-F238E27FC236}">
                <a16:creationId xmlns:a16="http://schemas.microsoft.com/office/drawing/2014/main" id="{4DBB932B-3DFF-2C07-ADD5-2B1DF7AF1D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2D Object Detection Highlights</a:t>
            </a:r>
          </a:p>
        </p:txBody>
      </p:sp>
      <p:pic>
        <p:nvPicPr>
          <p:cNvPr id="13" name="Grafik 12" descr="Ein Bild, das Toilettenartikel, Text, Kosmetik, Parfum enthält.&#10;&#10;Automatisch generierte Beschreibung">
            <a:extLst>
              <a:ext uri="{FF2B5EF4-FFF2-40B4-BE49-F238E27FC236}">
                <a16:creationId xmlns:a16="http://schemas.microsoft.com/office/drawing/2014/main" id="{EE88837A-BD4D-A327-B16A-F7056F3BA93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6798" y="3429000"/>
            <a:ext cx="1455937" cy="1984664"/>
          </a:xfrm>
          <a:prstGeom prst="rect">
            <a:avLst/>
          </a:prstGeom>
        </p:spPr>
      </p:pic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C248EFA9-12FF-9492-5279-5291822CAC72}"/>
              </a:ext>
            </a:extLst>
          </p:cNvPr>
          <p:cNvGrpSpPr/>
          <p:nvPr/>
        </p:nvGrpSpPr>
        <p:grpSpPr>
          <a:xfrm>
            <a:off x="1878640" y="2206895"/>
            <a:ext cx="2828190" cy="1876056"/>
            <a:chOff x="4636289" y="1229949"/>
            <a:chExt cx="2828190" cy="1876056"/>
          </a:xfrm>
        </p:grpSpPr>
        <p:sp>
          <p:nvSpPr>
            <p:cNvPr id="16" name="Rechteck: abgerundete Ecken 15">
              <a:extLst>
                <a:ext uri="{FF2B5EF4-FFF2-40B4-BE49-F238E27FC236}">
                  <a16:creationId xmlns:a16="http://schemas.microsoft.com/office/drawing/2014/main" id="{8F19FA6A-9464-1C7C-3539-AD38AFF5EEA2}"/>
                </a:ext>
              </a:extLst>
            </p:cNvPr>
            <p:cNvSpPr/>
            <p:nvPr/>
          </p:nvSpPr>
          <p:spPr bwMode="gray">
            <a:xfrm>
              <a:off x="6050384" y="1843783"/>
              <a:ext cx="1260000" cy="126000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pic>
          <p:nvPicPr>
            <p:cNvPr id="15" name="Grafik 29">
              <a:extLst>
                <a:ext uri="{FF2B5EF4-FFF2-40B4-BE49-F238E27FC236}">
                  <a16:creationId xmlns:a16="http://schemas.microsoft.com/office/drawing/2014/main" id="{FD5F21A6-CFD1-8E54-9821-7F975CD6E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0384" y="1909547"/>
              <a:ext cx="1196462" cy="1196458"/>
            </a:xfrm>
            <a:prstGeom prst="rect">
              <a:avLst/>
            </a:prstGeom>
          </p:spPr>
        </p:pic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2A49DA31-BB52-8C6B-2C64-C5384315D839}"/>
                </a:ext>
              </a:extLst>
            </p:cNvPr>
            <p:cNvSpPr txBox="1"/>
            <p:nvPr/>
          </p:nvSpPr>
          <p:spPr bwMode="gray">
            <a:xfrm>
              <a:off x="4636289" y="1229949"/>
              <a:ext cx="2828190" cy="433558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>
              <a:noAutofit/>
            </a:bodyPr>
            <a:lstStyle/>
            <a:p>
              <a:pPr algn="l">
                <a:buClr>
                  <a:schemeClr val="bg2"/>
                </a:buClr>
              </a:pPr>
              <a:r>
                <a:rPr lang="en-US" sz="2200" b="1" dirty="0">
                  <a:solidFill>
                    <a:schemeClr val="bg2"/>
                  </a:solidFill>
                </a:rPr>
                <a:t>2D Object Detection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73182EF-5891-40BF-20E2-C140FD3DFC91}"/>
              </a:ext>
            </a:extLst>
          </p:cNvPr>
          <p:cNvGrpSpPr/>
          <p:nvPr/>
        </p:nvGrpSpPr>
        <p:grpSpPr>
          <a:xfrm>
            <a:off x="5399532" y="1746272"/>
            <a:ext cx="6060631" cy="540000"/>
            <a:chOff x="5418416" y="1773671"/>
            <a:chExt cx="6060631" cy="540000"/>
          </a:xfrm>
        </p:grpSpPr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737338E0-9712-00E1-1588-7657F6E4D731}"/>
                </a:ext>
              </a:extLst>
            </p:cNvPr>
            <p:cNvSpPr/>
            <p:nvPr/>
          </p:nvSpPr>
          <p:spPr bwMode="gray">
            <a:xfrm>
              <a:off x="5418416" y="1773671"/>
              <a:ext cx="6060631" cy="540000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007CC1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0" tIns="72000" rIns="72000" bIns="72000" rtlCol="0" anchor="ctr"/>
            <a:lstStyle/>
            <a:p>
              <a:r>
                <a:rPr lang="en-US" b="1" dirty="0">
                  <a:solidFill>
                    <a:schemeClr val="bg1"/>
                  </a:solidFill>
                </a:rPr>
                <a:t>Field evaluation with island fields</a:t>
              </a:r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197A1641-AEFB-26C8-5F93-AF89D74809C5}"/>
                </a:ext>
              </a:extLst>
            </p:cNvPr>
            <p:cNvSpPr/>
            <p:nvPr/>
          </p:nvSpPr>
          <p:spPr bwMode="gray">
            <a:xfrm>
              <a:off x="11064694" y="1892415"/>
              <a:ext cx="302511" cy="302512"/>
            </a:xfrm>
            <a:custGeom>
              <a:avLst/>
              <a:gdLst>
                <a:gd name="connsiteX0" fmla="*/ 710470 w 1419225"/>
                <a:gd name="connsiteY0" fmla="*/ 0 h 1419225"/>
                <a:gd name="connsiteX1" fmla="*/ 0 w 1419225"/>
                <a:gd name="connsiteY1" fmla="*/ 710470 h 1419225"/>
                <a:gd name="connsiteX2" fmla="*/ 710470 w 1419225"/>
                <a:gd name="connsiteY2" fmla="*/ 1420939 h 1419225"/>
                <a:gd name="connsiteX3" fmla="*/ 1420940 w 1419225"/>
                <a:gd name="connsiteY3" fmla="*/ 710470 h 1419225"/>
                <a:gd name="connsiteX4" fmla="*/ 710470 w 1419225"/>
                <a:gd name="connsiteY4" fmla="*/ 0 h 1419225"/>
                <a:gd name="connsiteX5" fmla="*/ 1110710 w 1419225"/>
                <a:gd name="connsiteY5" fmla="*/ 816388 h 1419225"/>
                <a:gd name="connsiteX6" fmla="*/ 816292 w 1419225"/>
                <a:gd name="connsiteY6" fmla="*/ 816388 h 1419225"/>
                <a:gd name="connsiteX7" fmla="*/ 816292 w 1419225"/>
                <a:gd name="connsiteY7" fmla="*/ 1110806 h 1419225"/>
                <a:gd name="connsiteX8" fmla="*/ 710470 w 1419225"/>
                <a:gd name="connsiteY8" fmla="*/ 1216628 h 1419225"/>
                <a:gd name="connsiteX9" fmla="*/ 604647 w 1419225"/>
                <a:gd name="connsiteY9" fmla="*/ 1110806 h 1419225"/>
                <a:gd name="connsiteX10" fmla="*/ 604647 w 1419225"/>
                <a:gd name="connsiteY10" fmla="*/ 816388 h 1419225"/>
                <a:gd name="connsiteX11" fmla="*/ 310515 w 1419225"/>
                <a:gd name="connsiteY11" fmla="*/ 816388 h 1419225"/>
                <a:gd name="connsiteX12" fmla="*/ 204502 w 1419225"/>
                <a:gd name="connsiteY12" fmla="*/ 710565 h 1419225"/>
                <a:gd name="connsiteX13" fmla="*/ 310515 w 1419225"/>
                <a:gd name="connsiteY13" fmla="*/ 604742 h 1419225"/>
                <a:gd name="connsiteX14" fmla="*/ 604742 w 1419225"/>
                <a:gd name="connsiteY14" fmla="*/ 604742 h 1419225"/>
                <a:gd name="connsiteX15" fmla="*/ 604742 w 1419225"/>
                <a:gd name="connsiteY15" fmla="*/ 310515 h 1419225"/>
                <a:gd name="connsiteX16" fmla="*/ 710565 w 1419225"/>
                <a:gd name="connsiteY16" fmla="*/ 204502 h 1419225"/>
                <a:gd name="connsiteX17" fmla="*/ 816388 w 1419225"/>
                <a:gd name="connsiteY17" fmla="*/ 310515 h 1419225"/>
                <a:gd name="connsiteX18" fmla="*/ 816388 w 1419225"/>
                <a:gd name="connsiteY18" fmla="*/ 604742 h 1419225"/>
                <a:gd name="connsiteX19" fmla="*/ 1110806 w 1419225"/>
                <a:gd name="connsiteY19" fmla="*/ 604742 h 1419225"/>
                <a:gd name="connsiteX20" fmla="*/ 1216628 w 1419225"/>
                <a:gd name="connsiteY20" fmla="*/ 710565 h 1419225"/>
                <a:gd name="connsiteX21" fmla="*/ 1110710 w 1419225"/>
                <a:gd name="connsiteY21" fmla="*/ 816388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19225" h="1419225">
                  <a:moveTo>
                    <a:pt x="710470" y="0"/>
                  </a:moveTo>
                  <a:cubicBezTo>
                    <a:pt x="318040" y="0"/>
                    <a:pt x="0" y="318135"/>
                    <a:pt x="0" y="710470"/>
                  </a:cubicBezTo>
                  <a:cubicBezTo>
                    <a:pt x="0" y="1102805"/>
                    <a:pt x="318135" y="1420939"/>
                    <a:pt x="710470" y="1420939"/>
                  </a:cubicBezTo>
                  <a:cubicBezTo>
                    <a:pt x="1102900" y="1420939"/>
                    <a:pt x="1420940" y="1102805"/>
                    <a:pt x="1420940" y="710470"/>
                  </a:cubicBezTo>
                  <a:cubicBezTo>
                    <a:pt x="1420940" y="318135"/>
                    <a:pt x="1102900" y="0"/>
                    <a:pt x="710470" y="0"/>
                  </a:cubicBezTo>
                  <a:close/>
                  <a:moveTo>
                    <a:pt x="1110710" y="816388"/>
                  </a:moveTo>
                  <a:lnTo>
                    <a:pt x="816292" y="816388"/>
                  </a:lnTo>
                  <a:lnTo>
                    <a:pt x="816292" y="1110806"/>
                  </a:lnTo>
                  <a:cubicBezTo>
                    <a:pt x="816292" y="1169289"/>
                    <a:pt x="768763" y="1216628"/>
                    <a:pt x="710470" y="1216628"/>
                  </a:cubicBezTo>
                  <a:cubicBezTo>
                    <a:pt x="652082" y="1216628"/>
                    <a:pt x="604647" y="1169289"/>
                    <a:pt x="604647" y="1110806"/>
                  </a:cubicBezTo>
                  <a:lnTo>
                    <a:pt x="604647" y="816388"/>
                  </a:lnTo>
                  <a:lnTo>
                    <a:pt x="310515" y="816388"/>
                  </a:lnTo>
                  <a:cubicBezTo>
                    <a:pt x="251936" y="816388"/>
                    <a:pt x="204502" y="768953"/>
                    <a:pt x="204502" y="710565"/>
                  </a:cubicBezTo>
                  <a:cubicBezTo>
                    <a:pt x="204502" y="652177"/>
                    <a:pt x="251936" y="604742"/>
                    <a:pt x="310515" y="604742"/>
                  </a:cubicBezTo>
                  <a:lnTo>
                    <a:pt x="604742" y="604742"/>
                  </a:lnTo>
                  <a:lnTo>
                    <a:pt x="604742" y="310515"/>
                  </a:lnTo>
                  <a:cubicBezTo>
                    <a:pt x="604742" y="251936"/>
                    <a:pt x="652177" y="204502"/>
                    <a:pt x="710565" y="204502"/>
                  </a:cubicBezTo>
                  <a:cubicBezTo>
                    <a:pt x="768953" y="204502"/>
                    <a:pt x="816388" y="251936"/>
                    <a:pt x="816388" y="310515"/>
                  </a:cubicBezTo>
                  <a:lnTo>
                    <a:pt x="816388" y="604742"/>
                  </a:lnTo>
                  <a:lnTo>
                    <a:pt x="1110806" y="604742"/>
                  </a:lnTo>
                  <a:cubicBezTo>
                    <a:pt x="1169289" y="604742"/>
                    <a:pt x="1216628" y="652272"/>
                    <a:pt x="1216628" y="710565"/>
                  </a:cubicBezTo>
                  <a:cubicBezTo>
                    <a:pt x="1216533" y="768953"/>
                    <a:pt x="1169289" y="816388"/>
                    <a:pt x="1110710" y="81638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2028867-0F6D-AB4D-2851-CDF8870ECB3F}"/>
              </a:ext>
            </a:extLst>
          </p:cNvPr>
          <p:cNvGrpSpPr/>
          <p:nvPr/>
        </p:nvGrpSpPr>
        <p:grpSpPr>
          <a:xfrm>
            <a:off x="5399532" y="2461340"/>
            <a:ext cx="6060631" cy="540000"/>
            <a:chOff x="5418416" y="2402610"/>
            <a:chExt cx="6060631" cy="540000"/>
          </a:xfrm>
        </p:grpSpPr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54ABA98D-4640-A183-27E3-80487F2CB017}"/>
                </a:ext>
              </a:extLst>
            </p:cNvPr>
            <p:cNvSpPr/>
            <p:nvPr/>
          </p:nvSpPr>
          <p:spPr bwMode="gray">
            <a:xfrm>
              <a:off x="5418416" y="2402610"/>
              <a:ext cx="6060631" cy="540000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007CC1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0" tIns="72000" rIns="72000" bIns="72000" rtlCol="0" anchor="ctr"/>
            <a:lstStyle/>
            <a:p>
              <a:r>
                <a:rPr lang="en-US" b="1" dirty="0">
                  <a:solidFill>
                    <a:schemeClr val="bg1"/>
                  </a:solidFill>
                </a:rPr>
                <a:t>Field infringement logging</a:t>
              </a:r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822F5FB2-4D22-04B9-DC42-065F42DE74AA}"/>
                </a:ext>
              </a:extLst>
            </p:cNvPr>
            <p:cNvSpPr/>
            <p:nvPr/>
          </p:nvSpPr>
          <p:spPr bwMode="gray">
            <a:xfrm>
              <a:off x="11064693" y="2521354"/>
              <a:ext cx="302511" cy="302512"/>
            </a:xfrm>
            <a:custGeom>
              <a:avLst/>
              <a:gdLst>
                <a:gd name="connsiteX0" fmla="*/ 710470 w 1419225"/>
                <a:gd name="connsiteY0" fmla="*/ 0 h 1419225"/>
                <a:gd name="connsiteX1" fmla="*/ 0 w 1419225"/>
                <a:gd name="connsiteY1" fmla="*/ 710470 h 1419225"/>
                <a:gd name="connsiteX2" fmla="*/ 710470 w 1419225"/>
                <a:gd name="connsiteY2" fmla="*/ 1420939 h 1419225"/>
                <a:gd name="connsiteX3" fmla="*/ 1420940 w 1419225"/>
                <a:gd name="connsiteY3" fmla="*/ 710470 h 1419225"/>
                <a:gd name="connsiteX4" fmla="*/ 710470 w 1419225"/>
                <a:gd name="connsiteY4" fmla="*/ 0 h 1419225"/>
                <a:gd name="connsiteX5" fmla="*/ 1110710 w 1419225"/>
                <a:gd name="connsiteY5" fmla="*/ 816388 h 1419225"/>
                <a:gd name="connsiteX6" fmla="*/ 816292 w 1419225"/>
                <a:gd name="connsiteY6" fmla="*/ 816388 h 1419225"/>
                <a:gd name="connsiteX7" fmla="*/ 816292 w 1419225"/>
                <a:gd name="connsiteY7" fmla="*/ 1110806 h 1419225"/>
                <a:gd name="connsiteX8" fmla="*/ 710470 w 1419225"/>
                <a:gd name="connsiteY8" fmla="*/ 1216628 h 1419225"/>
                <a:gd name="connsiteX9" fmla="*/ 604647 w 1419225"/>
                <a:gd name="connsiteY9" fmla="*/ 1110806 h 1419225"/>
                <a:gd name="connsiteX10" fmla="*/ 604647 w 1419225"/>
                <a:gd name="connsiteY10" fmla="*/ 816388 h 1419225"/>
                <a:gd name="connsiteX11" fmla="*/ 310515 w 1419225"/>
                <a:gd name="connsiteY11" fmla="*/ 816388 h 1419225"/>
                <a:gd name="connsiteX12" fmla="*/ 204502 w 1419225"/>
                <a:gd name="connsiteY12" fmla="*/ 710565 h 1419225"/>
                <a:gd name="connsiteX13" fmla="*/ 310515 w 1419225"/>
                <a:gd name="connsiteY13" fmla="*/ 604742 h 1419225"/>
                <a:gd name="connsiteX14" fmla="*/ 604742 w 1419225"/>
                <a:gd name="connsiteY14" fmla="*/ 604742 h 1419225"/>
                <a:gd name="connsiteX15" fmla="*/ 604742 w 1419225"/>
                <a:gd name="connsiteY15" fmla="*/ 310515 h 1419225"/>
                <a:gd name="connsiteX16" fmla="*/ 710565 w 1419225"/>
                <a:gd name="connsiteY16" fmla="*/ 204502 h 1419225"/>
                <a:gd name="connsiteX17" fmla="*/ 816388 w 1419225"/>
                <a:gd name="connsiteY17" fmla="*/ 310515 h 1419225"/>
                <a:gd name="connsiteX18" fmla="*/ 816388 w 1419225"/>
                <a:gd name="connsiteY18" fmla="*/ 604742 h 1419225"/>
                <a:gd name="connsiteX19" fmla="*/ 1110806 w 1419225"/>
                <a:gd name="connsiteY19" fmla="*/ 604742 h 1419225"/>
                <a:gd name="connsiteX20" fmla="*/ 1216628 w 1419225"/>
                <a:gd name="connsiteY20" fmla="*/ 710565 h 1419225"/>
                <a:gd name="connsiteX21" fmla="*/ 1110710 w 1419225"/>
                <a:gd name="connsiteY21" fmla="*/ 816388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19225" h="1419225">
                  <a:moveTo>
                    <a:pt x="710470" y="0"/>
                  </a:moveTo>
                  <a:cubicBezTo>
                    <a:pt x="318040" y="0"/>
                    <a:pt x="0" y="318135"/>
                    <a:pt x="0" y="710470"/>
                  </a:cubicBezTo>
                  <a:cubicBezTo>
                    <a:pt x="0" y="1102805"/>
                    <a:pt x="318135" y="1420939"/>
                    <a:pt x="710470" y="1420939"/>
                  </a:cubicBezTo>
                  <a:cubicBezTo>
                    <a:pt x="1102900" y="1420939"/>
                    <a:pt x="1420940" y="1102805"/>
                    <a:pt x="1420940" y="710470"/>
                  </a:cubicBezTo>
                  <a:cubicBezTo>
                    <a:pt x="1420940" y="318135"/>
                    <a:pt x="1102900" y="0"/>
                    <a:pt x="710470" y="0"/>
                  </a:cubicBezTo>
                  <a:close/>
                  <a:moveTo>
                    <a:pt x="1110710" y="816388"/>
                  </a:moveTo>
                  <a:lnTo>
                    <a:pt x="816292" y="816388"/>
                  </a:lnTo>
                  <a:lnTo>
                    <a:pt x="816292" y="1110806"/>
                  </a:lnTo>
                  <a:cubicBezTo>
                    <a:pt x="816292" y="1169289"/>
                    <a:pt x="768763" y="1216628"/>
                    <a:pt x="710470" y="1216628"/>
                  </a:cubicBezTo>
                  <a:cubicBezTo>
                    <a:pt x="652082" y="1216628"/>
                    <a:pt x="604647" y="1169289"/>
                    <a:pt x="604647" y="1110806"/>
                  </a:cubicBezTo>
                  <a:lnTo>
                    <a:pt x="604647" y="816388"/>
                  </a:lnTo>
                  <a:lnTo>
                    <a:pt x="310515" y="816388"/>
                  </a:lnTo>
                  <a:cubicBezTo>
                    <a:pt x="251936" y="816388"/>
                    <a:pt x="204502" y="768953"/>
                    <a:pt x="204502" y="710565"/>
                  </a:cubicBezTo>
                  <a:cubicBezTo>
                    <a:pt x="204502" y="652177"/>
                    <a:pt x="251936" y="604742"/>
                    <a:pt x="310515" y="604742"/>
                  </a:cubicBezTo>
                  <a:lnTo>
                    <a:pt x="604742" y="604742"/>
                  </a:lnTo>
                  <a:lnTo>
                    <a:pt x="604742" y="310515"/>
                  </a:lnTo>
                  <a:cubicBezTo>
                    <a:pt x="604742" y="251936"/>
                    <a:pt x="652177" y="204502"/>
                    <a:pt x="710565" y="204502"/>
                  </a:cubicBezTo>
                  <a:cubicBezTo>
                    <a:pt x="768953" y="204502"/>
                    <a:pt x="816388" y="251936"/>
                    <a:pt x="816388" y="310515"/>
                  </a:cubicBezTo>
                  <a:lnTo>
                    <a:pt x="816388" y="604742"/>
                  </a:lnTo>
                  <a:lnTo>
                    <a:pt x="1110806" y="604742"/>
                  </a:lnTo>
                  <a:cubicBezTo>
                    <a:pt x="1169289" y="604742"/>
                    <a:pt x="1216628" y="652272"/>
                    <a:pt x="1216628" y="710565"/>
                  </a:cubicBezTo>
                  <a:cubicBezTo>
                    <a:pt x="1216533" y="768953"/>
                    <a:pt x="1169289" y="816388"/>
                    <a:pt x="1110710" y="81638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FD578A2-9181-6A7D-FC2E-46E9351D7566}"/>
              </a:ext>
            </a:extLst>
          </p:cNvPr>
          <p:cNvGrpSpPr/>
          <p:nvPr/>
        </p:nvGrpSpPr>
        <p:grpSpPr>
          <a:xfrm>
            <a:off x="5399532" y="3183490"/>
            <a:ext cx="6060631" cy="540000"/>
            <a:chOff x="5418415" y="3159631"/>
            <a:chExt cx="6060631" cy="540000"/>
          </a:xfrm>
        </p:grpSpPr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CF55C8B5-D12B-6242-D555-E2E529EDF071}"/>
                </a:ext>
              </a:extLst>
            </p:cNvPr>
            <p:cNvSpPr/>
            <p:nvPr/>
          </p:nvSpPr>
          <p:spPr bwMode="gray">
            <a:xfrm>
              <a:off x="5418415" y="3159631"/>
              <a:ext cx="6060631" cy="540000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007CC1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0" tIns="72000" rIns="72000" bIns="72000" rtlCol="0" anchor="ctr"/>
            <a:lstStyle/>
            <a:p>
              <a:r>
                <a:rPr lang="en-US" b="1" dirty="0">
                  <a:solidFill>
                    <a:schemeClr val="bg1"/>
                  </a:solidFill>
                </a:rPr>
                <a:t>Support of Ethernet telegrams</a:t>
              </a:r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7C1DF0B3-812A-4ED3-68DF-0F0597091894}"/>
                </a:ext>
              </a:extLst>
            </p:cNvPr>
            <p:cNvSpPr/>
            <p:nvPr/>
          </p:nvSpPr>
          <p:spPr bwMode="gray">
            <a:xfrm>
              <a:off x="11064692" y="3272065"/>
              <a:ext cx="302511" cy="302512"/>
            </a:xfrm>
            <a:custGeom>
              <a:avLst/>
              <a:gdLst>
                <a:gd name="connsiteX0" fmla="*/ 710470 w 1419225"/>
                <a:gd name="connsiteY0" fmla="*/ 0 h 1419225"/>
                <a:gd name="connsiteX1" fmla="*/ 0 w 1419225"/>
                <a:gd name="connsiteY1" fmla="*/ 710470 h 1419225"/>
                <a:gd name="connsiteX2" fmla="*/ 710470 w 1419225"/>
                <a:gd name="connsiteY2" fmla="*/ 1420939 h 1419225"/>
                <a:gd name="connsiteX3" fmla="*/ 1420940 w 1419225"/>
                <a:gd name="connsiteY3" fmla="*/ 710470 h 1419225"/>
                <a:gd name="connsiteX4" fmla="*/ 710470 w 1419225"/>
                <a:gd name="connsiteY4" fmla="*/ 0 h 1419225"/>
                <a:gd name="connsiteX5" fmla="*/ 1110710 w 1419225"/>
                <a:gd name="connsiteY5" fmla="*/ 816388 h 1419225"/>
                <a:gd name="connsiteX6" fmla="*/ 816292 w 1419225"/>
                <a:gd name="connsiteY6" fmla="*/ 816388 h 1419225"/>
                <a:gd name="connsiteX7" fmla="*/ 816292 w 1419225"/>
                <a:gd name="connsiteY7" fmla="*/ 1110806 h 1419225"/>
                <a:gd name="connsiteX8" fmla="*/ 710470 w 1419225"/>
                <a:gd name="connsiteY8" fmla="*/ 1216628 h 1419225"/>
                <a:gd name="connsiteX9" fmla="*/ 604647 w 1419225"/>
                <a:gd name="connsiteY9" fmla="*/ 1110806 h 1419225"/>
                <a:gd name="connsiteX10" fmla="*/ 604647 w 1419225"/>
                <a:gd name="connsiteY10" fmla="*/ 816388 h 1419225"/>
                <a:gd name="connsiteX11" fmla="*/ 310515 w 1419225"/>
                <a:gd name="connsiteY11" fmla="*/ 816388 h 1419225"/>
                <a:gd name="connsiteX12" fmla="*/ 204502 w 1419225"/>
                <a:gd name="connsiteY12" fmla="*/ 710565 h 1419225"/>
                <a:gd name="connsiteX13" fmla="*/ 310515 w 1419225"/>
                <a:gd name="connsiteY13" fmla="*/ 604742 h 1419225"/>
                <a:gd name="connsiteX14" fmla="*/ 604742 w 1419225"/>
                <a:gd name="connsiteY14" fmla="*/ 604742 h 1419225"/>
                <a:gd name="connsiteX15" fmla="*/ 604742 w 1419225"/>
                <a:gd name="connsiteY15" fmla="*/ 310515 h 1419225"/>
                <a:gd name="connsiteX16" fmla="*/ 710565 w 1419225"/>
                <a:gd name="connsiteY16" fmla="*/ 204502 h 1419225"/>
                <a:gd name="connsiteX17" fmla="*/ 816388 w 1419225"/>
                <a:gd name="connsiteY17" fmla="*/ 310515 h 1419225"/>
                <a:gd name="connsiteX18" fmla="*/ 816388 w 1419225"/>
                <a:gd name="connsiteY18" fmla="*/ 604742 h 1419225"/>
                <a:gd name="connsiteX19" fmla="*/ 1110806 w 1419225"/>
                <a:gd name="connsiteY19" fmla="*/ 604742 h 1419225"/>
                <a:gd name="connsiteX20" fmla="*/ 1216628 w 1419225"/>
                <a:gd name="connsiteY20" fmla="*/ 710565 h 1419225"/>
                <a:gd name="connsiteX21" fmla="*/ 1110710 w 1419225"/>
                <a:gd name="connsiteY21" fmla="*/ 816388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19225" h="1419225">
                  <a:moveTo>
                    <a:pt x="710470" y="0"/>
                  </a:moveTo>
                  <a:cubicBezTo>
                    <a:pt x="318040" y="0"/>
                    <a:pt x="0" y="318135"/>
                    <a:pt x="0" y="710470"/>
                  </a:cubicBezTo>
                  <a:cubicBezTo>
                    <a:pt x="0" y="1102805"/>
                    <a:pt x="318135" y="1420939"/>
                    <a:pt x="710470" y="1420939"/>
                  </a:cubicBezTo>
                  <a:cubicBezTo>
                    <a:pt x="1102900" y="1420939"/>
                    <a:pt x="1420940" y="1102805"/>
                    <a:pt x="1420940" y="710470"/>
                  </a:cubicBezTo>
                  <a:cubicBezTo>
                    <a:pt x="1420940" y="318135"/>
                    <a:pt x="1102900" y="0"/>
                    <a:pt x="710470" y="0"/>
                  </a:cubicBezTo>
                  <a:close/>
                  <a:moveTo>
                    <a:pt x="1110710" y="816388"/>
                  </a:moveTo>
                  <a:lnTo>
                    <a:pt x="816292" y="816388"/>
                  </a:lnTo>
                  <a:lnTo>
                    <a:pt x="816292" y="1110806"/>
                  </a:lnTo>
                  <a:cubicBezTo>
                    <a:pt x="816292" y="1169289"/>
                    <a:pt x="768763" y="1216628"/>
                    <a:pt x="710470" y="1216628"/>
                  </a:cubicBezTo>
                  <a:cubicBezTo>
                    <a:pt x="652082" y="1216628"/>
                    <a:pt x="604647" y="1169289"/>
                    <a:pt x="604647" y="1110806"/>
                  </a:cubicBezTo>
                  <a:lnTo>
                    <a:pt x="604647" y="816388"/>
                  </a:lnTo>
                  <a:lnTo>
                    <a:pt x="310515" y="816388"/>
                  </a:lnTo>
                  <a:cubicBezTo>
                    <a:pt x="251936" y="816388"/>
                    <a:pt x="204502" y="768953"/>
                    <a:pt x="204502" y="710565"/>
                  </a:cubicBezTo>
                  <a:cubicBezTo>
                    <a:pt x="204502" y="652177"/>
                    <a:pt x="251936" y="604742"/>
                    <a:pt x="310515" y="604742"/>
                  </a:cubicBezTo>
                  <a:lnTo>
                    <a:pt x="604742" y="604742"/>
                  </a:lnTo>
                  <a:lnTo>
                    <a:pt x="604742" y="310515"/>
                  </a:lnTo>
                  <a:cubicBezTo>
                    <a:pt x="604742" y="251936"/>
                    <a:pt x="652177" y="204502"/>
                    <a:pt x="710565" y="204502"/>
                  </a:cubicBezTo>
                  <a:cubicBezTo>
                    <a:pt x="768953" y="204502"/>
                    <a:pt x="816388" y="251936"/>
                    <a:pt x="816388" y="310515"/>
                  </a:cubicBezTo>
                  <a:lnTo>
                    <a:pt x="816388" y="604742"/>
                  </a:lnTo>
                  <a:lnTo>
                    <a:pt x="1110806" y="604742"/>
                  </a:lnTo>
                  <a:cubicBezTo>
                    <a:pt x="1169289" y="604742"/>
                    <a:pt x="1216628" y="652272"/>
                    <a:pt x="1216628" y="710565"/>
                  </a:cubicBezTo>
                  <a:cubicBezTo>
                    <a:pt x="1216533" y="768953"/>
                    <a:pt x="1169289" y="816388"/>
                    <a:pt x="1110710" y="81638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E7C4D12-4E73-025C-B982-5294EE9D0AEB}"/>
              </a:ext>
            </a:extLst>
          </p:cNvPr>
          <p:cNvGrpSpPr/>
          <p:nvPr/>
        </p:nvGrpSpPr>
        <p:grpSpPr>
          <a:xfrm>
            <a:off x="5399532" y="3880631"/>
            <a:ext cx="6060631" cy="540000"/>
            <a:chOff x="5418415" y="4582762"/>
            <a:chExt cx="6060631" cy="540000"/>
          </a:xfrm>
        </p:grpSpPr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BFE8593D-3D68-1AF4-187E-9E766AC7C861}"/>
                </a:ext>
              </a:extLst>
            </p:cNvPr>
            <p:cNvSpPr/>
            <p:nvPr/>
          </p:nvSpPr>
          <p:spPr bwMode="gray">
            <a:xfrm>
              <a:off x="5418415" y="4582762"/>
              <a:ext cx="6060631" cy="540000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007CC1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0" tIns="72000" rIns="72000" bIns="72000" rtlCol="0" anchor="ctr"/>
            <a:lstStyle/>
            <a:p>
              <a:r>
                <a:rPr lang="en-US" b="1" dirty="0">
                  <a:solidFill>
                    <a:schemeClr val="bg1"/>
                  </a:solidFill>
                </a:rPr>
                <a:t>Simultaneous evaluation of min. 10 fields</a:t>
              </a:r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4D3F5315-3A41-BFF4-6B46-0CC17B61160A}"/>
                </a:ext>
              </a:extLst>
            </p:cNvPr>
            <p:cNvSpPr/>
            <p:nvPr/>
          </p:nvSpPr>
          <p:spPr bwMode="gray">
            <a:xfrm>
              <a:off x="11064691" y="4701506"/>
              <a:ext cx="302511" cy="302512"/>
            </a:xfrm>
            <a:custGeom>
              <a:avLst/>
              <a:gdLst>
                <a:gd name="connsiteX0" fmla="*/ 710470 w 1419225"/>
                <a:gd name="connsiteY0" fmla="*/ 0 h 1419225"/>
                <a:gd name="connsiteX1" fmla="*/ 0 w 1419225"/>
                <a:gd name="connsiteY1" fmla="*/ 710470 h 1419225"/>
                <a:gd name="connsiteX2" fmla="*/ 710470 w 1419225"/>
                <a:gd name="connsiteY2" fmla="*/ 1420939 h 1419225"/>
                <a:gd name="connsiteX3" fmla="*/ 1420940 w 1419225"/>
                <a:gd name="connsiteY3" fmla="*/ 710470 h 1419225"/>
                <a:gd name="connsiteX4" fmla="*/ 710470 w 1419225"/>
                <a:gd name="connsiteY4" fmla="*/ 0 h 1419225"/>
                <a:gd name="connsiteX5" fmla="*/ 1110710 w 1419225"/>
                <a:gd name="connsiteY5" fmla="*/ 816388 h 1419225"/>
                <a:gd name="connsiteX6" fmla="*/ 816292 w 1419225"/>
                <a:gd name="connsiteY6" fmla="*/ 816388 h 1419225"/>
                <a:gd name="connsiteX7" fmla="*/ 816292 w 1419225"/>
                <a:gd name="connsiteY7" fmla="*/ 1110806 h 1419225"/>
                <a:gd name="connsiteX8" fmla="*/ 710470 w 1419225"/>
                <a:gd name="connsiteY8" fmla="*/ 1216628 h 1419225"/>
                <a:gd name="connsiteX9" fmla="*/ 604647 w 1419225"/>
                <a:gd name="connsiteY9" fmla="*/ 1110806 h 1419225"/>
                <a:gd name="connsiteX10" fmla="*/ 604647 w 1419225"/>
                <a:gd name="connsiteY10" fmla="*/ 816388 h 1419225"/>
                <a:gd name="connsiteX11" fmla="*/ 310515 w 1419225"/>
                <a:gd name="connsiteY11" fmla="*/ 816388 h 1419225"/>
                <a:gd name="connsiteX12" fmla="*/ 204502 w 1419225"/>
                <a:gd name="connsiteY12" fmla="*/ 710565 h 1419225"/>
                <a:gd name="connsiteX13" fmla="*/ 310515 w 1419225"/>
                <a:gd name="connsiteY13" fmla="*/ 604742 h 1419225"/>
                <a:gd name="connsiteX14" fmla="*/ 604742 w 1419225"/>
                <a:gd name="connsiteY14" fmla="*/ 604742 h 1419225"/>
                <a:gd name="connsiteX15" fmla="*/ 604742 w 1419225"/>
                <a:gd name="connsiteY15" fmla="*/ 310515 h 1419225"/>
                <a:gd name="connsiteX16" fmla="*/ 710565 w 1419225"/>
                <a:gd name="connsiteY16" fmla="*/ 204502 h 1419225"/>
                <a:gd name="connsiteX17" fmla="*/ 816388 w 1419225"/>
                <a:gd name="connsiteY17" fmla="*/ 310515 h 1419225"/>
                <a:gd name="connsiteX18" fmla="*/ 816388 w 1419225"/>
                <a:gd name="connsiteY18" fmla="*/ 604742 h 1419225"/>
                <a:gd name="connsiteX19" fmla="*/ 1110806 w 1419225"/>
                <a:gd name="connsiteY19" fmla="*/ 604742 h 1419225"/>
                <a:gd name="connsiteX20" fmla="*/ 1216628 w 1419225"/>
                <a:gd name="connsiteY20" fmla="*/ 710565 h 1419225"/>
                <a:gd name="connsiteX21" fmla="*/ 1110710 w 1419225"/>
                <a:gd name="connsiteY21" fmla="*/ 816388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19225" h="1419225">
                  <a:moveTo>
                    <a:pt x="710470" y="0"/>
                  </a:moveTo>
                  <a:cubicBezTo>
                    <a:pt x="318040" y="0"/>
                    <a:pt x="0" y="318135"/>
                    <a:pt x="0" y="710470"/>
                  </a:cubicBezTo>
                  <a:cubicBezTo>
                    <a:pt x="0" y="1102805"/>
                    <a:pt x="318135" y="1420939"/>
                    <a:pt x="710470" y="1420939"/>
                  </a:cubicBezTo>
                  <a:cubicBezTo>
                    <a:pt x="1102900" y="1420939"/>
                    <a:pt x="1420940" y="1102805"/>
                    <a:pt x="1420940" y="710470"/>
                  </a:cubicBezTo>
                  <a:cubicBezTo>
                    <a:pt x="1420940" y="318135"/>
                    <a:pt x="1102900" y="0"/>
                    <a:pt x="710470" y="0"/>
                  </a:cubicBezTo>
                  <a:close/>
                  <a:moveTo>
                    <a:pt x="1110710" y="816388"/>
                  </a:moveTo>
                  <a:lnTo>
                    <a:pt x="816292" y="816388"/>
                  </a:lnTo>
                  <a:lnTo>
                    <a:pt x="816292" y="1110806"/>
                  </a:lnTo>
                  <a:cubicBezTo>
                    <a:pt x="816292" y="1169289"/>
                    <a:pt x="768763" y="1216628"/>
                    <a:pt x="710470" y="1216628"/>
                  </a:cubicBezTo>
                  <a:cubicBezTo>
                    <a:pt x="652082" y="1216628"/>
                    <a:pt x="604647" y="1169289"/>
                    <a:pt x="604647" y="1110806"/>
                  </a:cubicBezTo>
                  <a:lnTo>
                    <a:pt x="604647" y="816388"/>
                  </a:lnTo>
                  <a:lnTo>
                    <a:pt x="310515" y="816388"/>
                  </a:lnTo>
                  <a:cubicBezTo>
                    <a:pt x="251936" y="816388"/>
                    <a:pt x="204502" y="768953"/>
                    <a:pt x="204502" y="710565"/>
                  </a:cubicBezTo>
                  <a:cubicBezTo>
                    <a:pt x="204502" y="652177"/>
                    <a:pt x="251936" y="604742"/>
                    <a:pt x="310515" y="604742"/>
                  </a:cubicBezTo>
                  <a:lnTo>
                    <a:pt x="604742" y="604742"/>
                  </a:lnTo>
                  <a:lnTo>
                    <a:pt x="604742" y="310515"/>
                  </a:lnTo>
                  <a:cubicBezTo>
                    <a:pt x="604742" y="251936"/>
                    <a:pt x="652177" y="204502"/>
                    <a:pt x="710565" y="204502"/>
                  </a:cubicBezTo>
                  <a:cubicBezTo>
                    <a:pt x="768953" y="204502"/>
                    <a:pt x="816388" y="251936"/>
                    <a:pt x="816388" y="310515"/>
                  </a:cubicBezTo>
                  <a:lnTo>
                    <a:pt x="816388" y="604742"/>
                  </a:lnTo>
                  <a:lnTo>
                    <a:pt x="1110806" y="604742"/>
                  </a:lnTo>
                  <a:cubicBezTo>
                    <a:pt x="1169289" y="604742"/>
                    <a:pt x="1216628" y="652272"/>
                    <a:pt x="1216628" y="710565"/>
                  </a:cubicBezTo>
                  <a:cubicBezTo>
                    <a:pt x="1216533" y="768953"/>
                    <a:pt x="1169289" y="816388"/>
                    <a:pt x="1110710" y="81638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09E4EAC-E387-8ED6-9B9F-2A9D6BE41B81}"/>
              </a:ext>
            </a:extLst>
          </p:cNvPr>
          <p:cNvGrpSpPr/>
          <p:nvPr/>
        </p:nvGrpSpPr>
        <p:grpSpPr>
          <a:xfrm>
            <a:off x="5399532" y="4539375"/>
            <a:ext cx="6060631" cy="540000"/>
            <a:chOff x="5467001" y="5413664"/>
            <a:chExt cx="6060631" cy="540000"/>
          </a:xfrm>
        </p:grpSpPr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1A62040C-FFB7-9E3C-CA87-EBA78C71DBAF}"/>
                </a:ext>
              </a:extLst>
            </p:cNvPr>
            <p:cNvSpPr/>
            <p:nvPr/>
          </p:nvSpPr>
          <p:spPr bwMode="gray">
            <a:xfrm>
              <a:off x="5467001" y="5413664"/>
              <a:ext cx="6060631" cy="540000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007CC1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0" tIns="72000" rIns="72000" bIns="72000" rtlCol="0" anchor="ctr"/>
            <a:lstStyle/>
            <a:p>
              <a:r>
                <a:rPr lang="en-US" b="1" dirty="0">
                  <a:solidFill>
                    <a:schemeClr val="bg1"/>
                  </a:solidFill>
                </a:rPr>
                <a:t>Easy to use</a:t>
              </a:r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77779860-721B-BDF0-B0C2-8326B22A7DC1}"/>
                </a:ext>
              </a:extLst>
            </p:cNvPr>
            <p:cNvSpPr/>
            <p:nvPr/>
          </p:nvSpPr>
          <p:spPr bwMode="gray">
            <a:xfrm>
              <a:off x="11113277" y="5532408"/>
              <a:ext cx="302511" cy="302512"/>
            </a:xfrm>
            <a:custGeom>
              <a:avLst/>
              <a:gdLst>
                <a:gd name="connsiteX0" fmla="*/ 710470 w 1419225"/>
                <a:gd name="connsiteY0" fmla="*/ 0 h 1419225"/>
                <a:gd name="connsiteX1" fmla="*/ 0 w 1419225"/>
                <a:gd name="connsiteY1" fmla="*/ 710470 h 1419225"/>
                <a:gd name="connsiteX2" fmla="*/ 710470 w 1419225"/>
                <a:gd name="connsiteY2" fmla="*/ 1420939 h 1419225"/>
                <a:gd name="connsiteX3" fmla="*/ 1420940 w 1419225"/>
                <a:gd name="connsiteY3" fmla="*/ 710470 h 1419225"/>
                <a:gd name="connsiteX4" fmla="*/ 710470 w 1419225"/>
                <a:gd name="connsiteY4" fmla="*/ 0 h 1419225"/>
                <a:gd name="connsiteX5" fmla="*/ 1110710 w 1419225"/>
                <a:gd name="connsiteY5" fmla="*/ 816388 h 1419225"/>
                <a:gd name="connsiteX6" fmla="*/ 816292 w 1419225"/>
                <a:gd name="connsiteY6" fmla="*/ 816388 h 1419225"/>
                <a:gd name="connsiteX7" fmla="*/ 816292 w 1419225"/>
                <a:gd name="connsiteY7" fmla="*/ 1110806 h 1419225"/>
                <a:gd name="connsiteX8" fmla="*/ 710470 w 1419225"/>
                <a:gd name="connsiteY8" fmla="*/ 1216628 h 1419225"/>
                <a:gd name="connsiteX9" fmla="*/ 604647 w 1419225"/>
                <a:gd name="connsiteY9" fmla="*/ 1110806 h 1419225"/>
                <a:gd name="connsiteX10" fmla="*/ 604647 w 1419225"/>
                <a:gd name="connsiteY10" fmla="*/ 816388 h 1419225"/>
                <a:gd name="connsiteX11" fmla="*/ 310515 w 1419225"/>
                <a:gd name="connsiteY11" fmla="*/ 816388 h 1419225"/>
                <a:gd name="connsiteX12" fmla="*/ 204502 w 1419225"/>
                <a:gd name="connsiteY12" fmla="*/ 710565 h 1419225"/>
                <a:gd name="connsiteX13" fmla="*/ 310515 w 1419225"/>
                <a:gd name="connsiteY13" fmla="*/ 604742 h 1419225"/>
                <a:gd name="connsiteX14" fmla="*/ 604742 w 1419225"/>
                <a:gd name="connsiteY14" fmla="*/ 604742 h 1419225"/>
                <a:gd name="connsiteX15" fmla="*/ 604742 w 1419225"/>
                <a:gd name="connsiteY15" fmla="*/ 310515 h 1419225"/>
                <a:gd name="connsiteX16" fmla="*/ 710565 w 1419225"/>
                <a:gd name="connsiteY16" fmla="*/ 204502 h 1419225"/>
                <a:gd name="connsiteX17" fmla="*/ 816388 w 1419225"/>
                <a:gd name="connsiteY17" fmla="*/ 310515 h 1419225"/>
                <a:gd name="connsiteX18" fmla="*/ 816388 w 1419225"/>
                <a:gd name="connsiteY18" fmla="*/ 604742 h 1419225"/>
                <a:gd name="connsiteX19" fmla="*/ 1110806 w 1419225"/>
                <a:gd name="connsiteY19" fmla="*/ 604742 h 1419225"/>
                <a:gd name="connsiteX20" fmla="*/ 1216628 w 1419225"/>
                <a:gd name="connsiteY20" fmla="*/ 710565 h 1419225"/>
                <a:gd name="connsiteX21" fmla="*/ 1110710 w 1419225"/>
                <a:gd name="connsiteY21" fmla="*/ 816388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19225" h="1419225">
                  <a:moveTo>
                    <a:pt x="710470" y="0"/>
                  </a:moveTo>
                  <a:cubicBezTo>
                    <a:pt x="318040" y="0"/>
                    <a:pt x="0" y="318135"/>
                    <a:pt x="0" y="710470"/>
                  </a:cubicBezTo>
                  <a:cubicBezTo>
                    <a:pt x="0" y="1102805"/>
                    <a:pt x="318135" y="1420939"/>
                    <a:pt x="710470" y="1420939"/>
                  </a:cubicBezTo>
                  <a:cubicBezTo>
                    <a:pt x="1102900" y="1420939"/>
                    <a:pt x="1420940" y="1102805"/>
                    <a:pt x="1420940" y="710470"/>
                  </a:cubicBezTo>
                  <a:cubicBezTo>
                    <a:pt x="1420940" y="318135"/>
                    <a:pt x="1102900" y="0"/>
                    <a:pt x="710470" y="0"/>
                  </a:cubicBezTo>
                  <a:close/>
                  <a:moveTo>
                    <a:pt x="1110710" y="816388"/>
                  </a:moveTo>
                  <a:lnTo>
                    <a:pt x="816292" y="816388"/>
                  </a:lnTo>
                  <a:lnTo>
                    <a:pt x="816292" y="1110806"/>
                  </a:lnTo>
                  <a:cubicBezTo>
                    <a:pt x="816292" y="1169289"/>
                    <a:pt x="768763" y="1216628"/>
                    <a:pt x="710470" y="1216628"/>
                  </a:cubicBezTo>
                  <a:cubicBezTo>
                    <a:pt x="652082" y="1216628"/>
                    <a:pt x="604647" y="1169289"/>
                    <a:pt x="604647" y="1110806"/>
                  </a:cubicBezTo>
                  <a:lnTo>
                    <a:pt x="604647" y="816388"/>
                  </a:lnTo>
                  <a:lnTo>
                    <a:pt x="310515" y="816388"/>
                  </a:lnTo>
                  <a:cubicBezTo>
                    <a:pt x="251936" y="816388"/>
                    <a:pt x="204502" y="768953"/>
                    <a:pt x="204502" y="710565"/>
                  </a:cubicBezTo>
                  <a:cubicBezTo>
                    <a:pt x="204502" y="652177"/>
                    <a:pt x="251936" y="604742"/>
                    <a:pt x="310515" y="604742"/>
                  </a:cubicBezTo>
                  <a:lnTo>
                    <a:pt x="604742" y="604742"/>
                  </a:lnTo>
                  <a:lnTo>
                    <a:pt x="604742" y="310515"/>
                  </a:lnTo>
                  <a:cubicBezTo>
                    <a:pt x="604742" y="251936"/>
                    <a:pt x="652177" y="204502"/>
                    <a:pt x="710565" y="204502"/>
                  </a:cubicBezTo>
                  <a:cubicBezTo>
                    <a:pt x="768953" y="204502"/>
                    <a:pt x="816388" y="251936"/>
                    <a:pt x="816388" y="310515"/>
                  </a:cubicBezTo>
                  <a:lnTo>
                    <a:pt x="816388" y="604742"/>
                  </a:lnTo>
                  <a:lnTo>
                    <a:pt x="1110806" y="604742"/>
                  </a:lnTo>
                  <a:cubicBezTo>
                    <a:pt x="1169289" y="604742"/>
                    <a:pt x="1216628" y="652272"/>
                    <a:pt x="1216628" y="710565"/>
                  </a:cubicBezTo>
                  <a:cubicBezTo>
                    <a:pt x="1216533" y="768953"/>
                    <a:pt x="1169289" y="816388"/>
                    <a:pt x="1110710" y="81638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4" name="Textfeld 3">
            <a:extLst>
              <a:ext uri="{FF2B5EF4-FFF2-40B4-BE49-F238E27FC236}">
                <a16:creationId xmlns:a16="http://schemas.microsoft.com/office/drawing/2014/main" id="{3C85F740-39C3-ED4E-BFE3-A717DBD4822A}"/>
              </a:ext>
            </a:extLst>
          </p:cNvPr>
          <p:cNvSpPr txBox="1"/>
          <p:nvPr/>
        </p:nvSpPr>
        <p:spPr bwMode="gray">
          <a:xfrm>
            <a:off x="5399532" y="2976372"/>
            <a:ext cx="914400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44000" indent="-144000" algn="l">
              <a:buClr>
                <a:schemeClr val="bg2"/>
              </a:buClr>
              <a:buFont typeface="Open Sans" panose="020B0606030504020204" pitchFamily="34" charset="0"/>
              <a:buChar char="›"/>
            </a:pPr>
            <a:endParaRPr lang="en-US" sz="1200" dirty="0" err="1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01ECA6A-9014-EB88-3F53-50B893C28C5C}"/>
              </a:ext>
            </a:extLst>
          </p:cNvPr>
          <p:cNvSpPr txBox="1"/>
          <p:nvPr/>
        </p:nvSpPr>
        <p:spPr bwMode="gray">
          <a:xfrm>
            <a:off x="0" y="2374752"/>
            <a:ext cx="12192000" cy="2108497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en-US"/>
            </a:defPPr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pPr lvl="1" algn="ctr"/>
            <a:r>
              <a:rPr lang="en-US" sz="3200" b="1" dirty="0"/>
              <a:t>Outstanding sensing performance + 2D Object Detection </a:t>
            </a:r>
            <a:br>
              <a:rPr lang="en-US" sz="3200" b="1" dirty="0"/>
            </a:br>
            <a:r>
              <a:rPr lang="en-US" sz="3200" b="1" dirty="0">
                <a:solidFill>
                  <a:schemeClr val="tx2"/>
                </a:solidFill>
              </a:rPr>
              <a:t>= New possibilities</a:t>
            </a:r>
          </a:p>
        </p:txBody>
      </p:sp>
    </p:spTree>
    <p:extLst>
      <p:ext uri="{BB962C8B-B14F-4D97-AF65-F5344CB8AC3E}">
        <p14:creationId xmlns:p14="http://schemas.microsoft.com/office/powerpoint/2010/main" val="307589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1C4DF53-31DF-AD24-4B9C-806A4C107A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picoScan100 | 2D LiDAR sensors | Dynamic Ranging | Autonomous Perception</a:t>
            </a:r>
            <a:endParaRPr lang="en-US" noProof="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03B5EE3-21B4-31B4-5E28-FABE4DE969F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6D7710-438E-4161-93C9-3F9A4222BCCB}" type="slidenum">
              <a:rPr lang="en-US" noProof="0" smtClean="0"/>
              <a:pPr/>
              <a:t>9</a:t>
            </a:fld>
            <a:endParaRPr lang="en-US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555497B-7BD0-AAA7-7F19-0C934768D6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1"/>
            <a:r>
              <a:rPr lang="en-US" dirty="0"/>
              <a:t>The challenge of driver assistance for industrial trucks</a:t>
            </a:r>
          </a:p>
          <a:p>
            <a:pPr lvl="2"/>
            <a:r>
              <a:rPr lang="en-US" dirty="0"/>
              <a:t>Use of high-resolution, robust LiDAR data that detects even smallest objects</a:t>
            </a:r>
          </a:p>
          <a:p>
            <a:pPr lvl="2"/>
            <a:r>
              <a:rPr lang="en-US" dirty="0"/>
              <a:t>Use of "native" vehicle communication</a:t>
            </a:r>
          </a:p>
          <a:p>
            <a:pPr lvl="3"/>
            <a:r>
              <a:rPr lang="en-US" dirty="0" err="1"/>
              <a:t>CANopen</a:t>
            </a:r>
            <a:endParaRPr lang="en-US" dirty="0"/>
          </a:p>
          <a:p>
            <a:pPr lvl="3"/>
            <a:r>
              <a:rPr lang="en-US" dirty="0"/>
              <a:t>Good robustness and standard, limited bandwidth</a:t>
            </a:r>
          </a:p>
          <a:p>
            <a:pPr lvl="1"/>
            <a:br>
              <a:rPr lang="en-US" dirty="0">
                <a:solidFill>
                  <a:schemeClr val="tx2"/>
                </a:solidFill>
                <a:sym typeface="Wingdings" panose="05000000000000000000" pitchFamily="2" charset="2"/>
              </a:rPr>
            </a:br>
            <a:br>
              <a:rPr lang="en-US" dirty="0">
                <a:solidFill>
                  <a:schemeClr val="tx2"/>
                </a:solidFill>
                <a:sym typeface="Wingdings" panose="05000000000000000000" pitchFamily="2" charset="2"/>
              </a:rPr>
            </a:br>
            <a:br>
              <a:rPr lang="en-US" dirty="0">
                <a:solidFill>
                  <a:schemeClr val="tx2"/>
                </a:solidFill>
                <a:sym typeface="Wingdings" panose="05000000000000000000" pitchFamily="2" charset="2"/>
              </a:rPr>
            </a:br>
            <a:br>
              <a:rPr lang="en-US" dirty="0">
                <a:solidFill>
                  <a:schemeClr val="tx2"/>
                </a:solidFill>
                <a:sym typeface="Wingdings" panose="05000000000000000000" pitchFamily="2" charset="2"/>
              </a:rPr>
            </a:br>
            <a:br>
              <a:rPr lang="en-US" dirty="0">
                <a:solidFill>
                  <a:schemeClr val="tx2"/>
                </a:solidFill>
                <a:sym typeface="Wingdings" panose="05000000000000000000" pitchFamily="2" charset="2"/>
              </a:rPr>
            </a:br>
            <a:br>
              <a:rPr lang="en-US" dirty="0">
                <a:solidFill>
                  <a:schemeClr val="tx2"/>
                </a:solidFill>
                <a:sym typeface="Wingdings" panose="05000000000000000000" pitchFamily="2" charset="2"/>
              </a:rPr>
            </a:br>
            <a:br>
              <a:rPr lang="en-US" dirty="0">
                <a:solidFill>
                  <a:schemeClr val="tx2"/>
                </a:solidFill>
                <a:sym typeface="Wingdings" panose="05000000000000000000" pitchFamily="2" charset="2"/>
              </a:rPr>
            </a:br>
            <a:br>
              <a:rPr lang="en-US" dirty="0">
                <a:solidFill>
                  <a:schemeClr val="tx2"/>
                </a:solidFill>
                <a:sym typeface="Wingdings" panose="05000000000000000000" pitchFamily="2" charset="2"/>
              </a:rPr>
            </a:br>
            <a:br>
              <a:rPr lang="en-US" dirty="0">
                <a:solidFill>
                  <a:schemeClr val="tx2"/>
                </a:solidFill>
                <a:sym typeface="Wingdings" panose="05000000000000000000" pitchFamily="2" charset="2"/>
              </a:rPr>
            </a:br>
            <a:br>
              <a:rPr lang="en-US" dirty="0">
                <a:solidFill>
                  <a:schemeClr val="tx2"/>
                </a:solidFill>
                <a:sym typeface="Wingdings" panose="05000000000000000000" pitchFamily="2" charset="2"/>
              </a:rPr>
            </a:br>
            <a:endParaRPr lang="de-DE" dirty="0"/>
          </a:p>
          <a:p>
            <a:pPr lvl="2"/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663BBE9-D9EE-0793-9969-F3AE68D8E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FEATURES AND BENEFITS</a:t>
            </a:r>
            <a:endParaRPr lang="de-DE" dirty="0"/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10DE7A77-691C-7518-10B0-B7DB8686B6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Operator Assist System </a:t>
            </a:r>
            <a:r>
              <a:rPr lang="en-US" altLang="de-DE" dirty="0"/>
              <a:t>based on picoScan150</a:t>
            </a:r>
            <a:br>
              <a:rPr lang="en-US" dirty="0"/>
            </a:b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3853581-F8FF-19C1-1911-A50DEED66E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1"/>
            <a:r>
              <a:rPr lang="de-DE" dirty="0"/>
              <a:t>Solution: LiDAR </a:t>
            </a:r>
            <a:r>
              <a:rPr lang="de-DE" dirty="0" err="1"/>
              <a:t>with</a:t>
            </a:r>
            <a:r>
              <a:rPr lang="de-DE" dirty="0"/>
              <a:t> Software </a:t>
            </a:r>
            <a:r>
              <a:rPr lang="de-DE" dirty="0" err="1"/>
              <a:t>skills</a:t>
            </a:r>
            <a:r>
              <a:rPr lang="de-DE" dirty="0"/>
              <a:t> 😉</a:t>
            </a:r>
          </a:p>
          <a:p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ED172E7-DAC6-27CB-510F-0E69FB4DA0E8}"/>
              </a:ext>
            </a:extLst>
          </p:cNvPr>
          <p:cNvSpPr txBox="1"/>
          <p:nvPr/>
        </p:nvSpPr>
        <p:spPr bwMode="gray">
          <a:xfrm>
            <a:off x="5531822" y="2909142"/>
            <a:ext cx="437142" cy="3478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buClr>
                <a:schemeClr val="bg2"/>
              </a:buClr>
            </a:pPr>
            <a:r>
              <a:rPr lang="de-DE" sz="2000" b="1" dirty="0"/>
              <a:t>⚡</a:t>
            </a:r>
            <a:endParaRPr lang="de-DE" sz="2800" b="1" dirty="0"/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D696A75B-F1C1-FB41-C676-C5D343856DB2}"/>
              </a:ext>
            </a:extLst>
          </p:cNvPr>
          <p:cNvGrpSpPr/>
          <p:nvPr/>
        </p:nvGrpSpPr>
        <p:grpSpPr>
          <a:xfrm>
            <a:off x="6288143" y="1580313"/>
            <a:ext cx="5040664" cy="1705845"/>
            <a:chOff x="796514" y="4378298"/>
            <a:chExt cx="4998454" cy="1705845"/>
          </a:xfrm>
        </p:grpSpPr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542F495F-2ACB-126B-28F9-D0F3F7CBC939}"/>
                </a:ext>
              </a:extLst>
            </p:cNvPr>
            <p:cNvGrpSpPr/>
            <p:nvPr/>
          </p:nvGrpSpPr>
          <p:grpSpPr>
            <a:xfrm>
              <a:off x="796514" y="4378298"/>
              <a:ext cx="4998454" cy="1705845"/>
              <a:chOff x="796514" y="4117038"/>
              <a:chExt cx="4998454" cy="1705845"/>
            </a:xfrm>
          </p:grpSpPr>
          <p:sp>
            <p:nvSpPr>
              <p:cNvPr id="16" name="Rechteck: abgerundete Ecken 15">
                <a:extLst>
                  <a:ext uri="{FF2B5EF4-FFF2-40B4-BE49-F238E27FC236}">
                    <a16:creationId xmlns:a16="http://schemas.microsoft.com/office/drawing/2014/main" id="{9EDE7D07-36FE-1D58-4C82-D9F5FEE827E3}"/>
                  </a:ext>
                </a:extLst>
              </p:cNvPr>
              <p:cNvSpPr/>
              <p:nvPr/>
            </p:nvSpPr>
            <p:spPr bwMode="gray">
              <a:xfrm>
                <a:off x="796514" y="4375576"/>
                <a:ext cx="4998454" cy="1389322"/>
              </a:xfrm>
              <a:prstGeom prst="roundRect">
                <a:avLst/>
              </a:prstGeom>
              <a:solidFill>
                <a:schemeClr val="accent3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de-DE" sz="1200">
                  <a:solidFill>
                    <a:schemeClr val="bg1"/>
                  </a:solidFill>
                </a:endParaRPr>
              </a:p>
            </p:txBody>
          </p:sp>
          <p:pic>
            <p:nvPicPr>
              <p:cNvPr id="21" name="Picture 2" descr="CANopen | NANOTEC">
                <a:extLst>
                  <a:ext uri="{FF2B5EF4-FFF2-40B4-BE49-F238E27FC236}">
                    <a16:creationId xmlns:a16="http://schemas.microsoft.com/office/drawing/2014/main" id="{1CFD5C8D-AD09-B9E1-A6F7-14F60AC03B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391" y="4479503"/>
                <a:ext cx="1152306" cy="3531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8" name="Gruppieren 37">
                <a:extLst>
                  <a:ext uri="{FF2B5EF4-FFF2-40B4-BE49-F238E27FC236}">
                    <a16:creationId xmlns:a16="http://schemas.microsoft.com/office/drawing/2014/main" id="{6ED18D5E-9CED-5012-5C91-1C0228F9018A}"/>
                  </a:ext>
                </a:extLst>
              </p:cNvPr>
              <p:cNvGrpSpPr/>
              <p:nvPr/>
            </p:nvGrpSpPr>
            <p:grpSpPr>
              <a:xfrm>
                <a:off x="868940" y="4117038"/>
                <a:ext cx="4870510" cy="1705845"/>
                <a:chOff x="868940" y="4145029"/>
                <a:chExt cx="4870510" cy="1705845"/>
              </a:xfrm>
            </p:grpSpPr>
            <p:grpSp>
              <p:nvGrpSpPr>
                <p:cNvPr id="36" name="Gruppieren 35">
                  <a:extLst>
                    <a:ext uri="{FF2B5EF4-FFF2-40B4-BE49-F238E27FC236}">
                      <a16:creationId xmlns:a16="http://schemas.microsoft.com/office/drawing/2014/main" id="{4639969B-06A2-36D0-0AE7-4CF5CF7E65C3}"/>
                    </a:ext>
                  </a:extLst>
                </p:cNvPr>
                <p:cNvGrpSpPr/>
                <p:nvPr/>
              </p:nvGrpSpPr>
              <p:grpSpPr>
                <a:xfrm>
                  <a:off x="868940" y="4145029"/>
                  <a:ext cx="4870510" cy="1705845"/>
                  <a:chOff x="868940" y="4042388"/>
                  <a:chExt cx="4870510" cy="1705845"/>
                </a:xfrm>
              </p:grpSpPr>
              <p:pic>
                <p:nvPicPr>
                  <p:cNvPr id="17" name="Picture 10" descr="A close-up of a device&#10;&#10;Description automatically generated">
                    <a:extLst>
                      <a:ext uri="{FF2B5EF4-FFF2-40B4-BE49-F238E27FC236}">
                        <a16:creationId xmlns:a16="http://schemas.microsoft.com/office/drawing/2014/main" id="{B2F9FBAA-F64E-75AD-D1D4-06A4145DA35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hqprint">
                    <a:clrChange>
                      <a:clrFrom>
                        <a:srgbClr val="FEFEFE"/>
                      </a:clrFrom>
                      <a:clrTo>
                        <a:srgbClr val="FEFEFE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868940" y="4474478"/>
                    <a:ext cx="929715" cy="1131436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90">
                    <a:extLst>
                      <a:ext uri="{FF2B5EF4-FFF2-40B4-BE49-F238E27FC236}">
                        <a16:creationId xmlns:a16="http://schemas.microsoft.com/office/drawing/2014/main" id="{4396ED8F-207A-E85B-F16A-A4B687D2AAE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hq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4793814" y="4678059"/>
                    <a:ext cx="945636" cy="757230"/>
                  </a:xfrm>
                  <a:prstGeom prst="rect">
                    <a:avLst/>
                  </a:prstGeom>
                </p:spPr>
              </p:pic>
              <p:pic>
                <p:nvPicPr>
                  <p:cNvPr id="20" name="Picture 2" descr="Vehicle Control Unit (VCU) - Hiconics Eco-energy Technology Co., Ltd.">
                    <a:extLst>
                      <a:ext uri="{FF2B5EF4-FFF2-40B4-BE49-F238E27FC236}">
                        <a16:creationId xmlns:a16="http://schemas.microsoft.com/office/drawing/2014/main" id="{EDF54533-4B26-8CFB-AB55-EF3FF0048DA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screen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71814" y="4797159"/>
                    <a:ext cx="1017648" cy="57405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4" name="Grafik 23">
                    <a:extLst>
                      <a:ext uri="{FF2B5EF4-FFF2-40B4-BE49-F238E27FC236}">
                        <a16:creationId xmlns:a16="http://schemas.microsoft.com/office/drawing/2014/main" id="{42ED89D1-9E9B-EEA2-9EAF-E3E513D6616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669421" y="4455708"/>
                    <a:ext cx="574058" cy="574058"/>
                  </a:xfrm>
                  <a:prstGeom prst="rect">
                    <a:avLst/>
                  </a:prstGeom>
                </p:spPr>
              </p:pic>
              <p:pic>
                <p:nvPicPr>
                  <p:cNvPr id="29" name="Grafik 28" descr="Ein Bild, das Kreis, Screenshot, Grafiken, Design enthält.&#10;&#10;Automatisch generierte Beschreibung">
                    <a:extLst>
                      <a:ext uri="{FF2B5EF4-FFF2-40B4-BE49-F238E27FC236}">
                        <a16:creationId xmlns:a16="http://schemas.microsoft.com/office/drawing/2014/main" id="{F2FDB1C4-4EB3-B6DF-5869-5763EDD1F35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296986" y="4042388"/>
                    <a:ext cx="1705845" cy="170584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7" name="Grafik 36" descr="Ein Bild, das Autoteile, Verbindungsstück, Kamera, Projektor enthält.&#10;&#10;Automatisch generierte Beschreibung">
                  <a:extLst>
                    <a:ext uri="{FF2B5EF4-FFF2-40B4-BE49-F238E27FC236}">
                      <a16:creationId xmlns:a16="http://schemas.microsoft.com/office/drawing/2014/main" id="{A557CE84-A791-6F24-A2DF-EBF9BFDB3D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hqprint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07813" y="5274670"/>
                  <a:ext cx="394890" cy="263260"/>
                </a:xfrm>
                <a:prstGeom prst="rect">
                  <a:avLst/>
                </a:prstGeom>
              </p:spPr>
            </p:pic>
          </p:grpSp>
        </p:grpSp>
        <p:pic>
          <p:nvPicPr>
            <p:cNvPr id="40" name="Picture 2" descr="2.802 Tcp Bilder, Stockfotos und Vektorgrafiken | Shutterstock">
              <a:extLst>
                <a:ext uri="{FF2B5EF4-FFF2-40B4-BE49-F238E27FC236}">
                  <a16:creationId xmlns:a16="http://schemas.microsoft.com/office/drawing/2014/main" id="{F4D60E17-B2B6-61FD-857D-778718041D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860816" y="5454298"/>
              <a:ext cx="531153" cy="520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4516CAC1-17FC-3323-85F2-E71C065EF3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01791" y="3286158"/>
            <a:ext cx="2087530" cy="208753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1B6A9DD-6B29-8D88-A04E-6538D9F7C7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39979" y="3316672"/>
            <a:ext cx="4475514" cy="2703143"/>
          </a:xfrm>
          <a:prstGeom prst="rect">
            <a:avLst/>
          </a:prstGeom>
        </p:spPr>
      </p:pic>
      <p:sp>
        <p:nvSpPr>
          <p:cNvPr id="10" name="Textfeld 4">
            <a:extLst>
              <a:ext uri="{FF2B5EF4-FFF2-40B4-BE49-F238E27FC236}">
                <a16:creationId xmlns:a16="http://schemas.microsoft.com/office/drawing/2014/main" id="{A64A8920-2411-5028-C4D5-CB190C40F2CB}"/>
              </a:ext>
            </a:extLst>
          </p:cNvPr>
          <p:cNvSpPr txBox="1"/>
          <p:nvPr/>
        </p:nvSpPr>
        <p:spPr bwMode="gray">
          <a:xfrm>
            <a:off x="0" y="2374752"/>
            <a:ext cx="12192000" cy="2108497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en-US"/>
            </a:defPPr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pPr lvl="1" algn="ctr"/>
            <a:r>
              <a:rPr lang="en-US" sz="3200" b="1" dirty="0"/>
              <a:t>Integration of </a:t>
            </a:r>
            <a:r>
              <a:rPr lang="en-US" sz="3200" b="1" dirty="0">
                <a:solidFill>
                  <a:schemeClr val="tx2"/>
                </a:solidFill>
              </a:rPr>
              <a:t>high-precision LiDAR data </a:t>
            </a:r>
            <a:br>
              <a:rPr lang="en-US" sz="3200" b="1" dirty="0"/>
            </a:br>
            <a:r>
              <a:rPr lang="en-US" sz="3200" b="1" dirty="0"/>
              <a:t>into a </a:t>
            </a:r>
            <a:r>
              <a:rPr lang="en-US" sz="3200" b="1" dirty="0">
                <a:solidFill>
                  <a:schemeClr val="tx2"/>
                </a:solidFill>
              </a:rPr>
              <a:t>CANopen vehicle system</a:t>
            </a:r>
          </a:p>
        </p:txBody>
      </p:sp>
    </p:spTree>
    <p:extLst>
      <p:ext uri="{BB962C8B-B14F-4D97-AF65-F5344CB8AC3E}">
        <p14:creationId xmlns:p14="http://schemas.microsoft.com/office/powerpoint/2010/main" val="43473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ICK">
  <a:themeElements>
    <a:clrScheme name="SICK">
      <a:dk1>
        <a:sysClr val="windowText" lastClr="000000"/>
      </a:dk1>
      <a:lt1>
        <a:sysClr val="window" lastClr="FFFFFF"/>
      </a:lt1>
      <a:dk2>
        <a:srgbClr val="F39200"/>
      </a:dk2>
      <a:lt2>
        <a:srgbClr val="007CC1"/>
      </a:lt2>
      <a:accent1>
        <a:srgbClr val="42494C"/>
      </a:accent1>
      <a:accent2>
        <a:srgbClr val="737F85"/>
      </a:accent2>
      <a:accent3>
        <a:srgbClr val="A6B0BA"/>
      </a:accent3>
      <a:accent4>
        <a:srgbClr val="63B017"/>
      </a:accent4>
      <a:accent5>
        <a:srgbClr val="F5C413"/>
      </a:accent5>
      <a:accent6>
        <a:srgbClr val="EA0823"/>
      </a:accent6>
      <a:hlink>
        <a:srgbClr val="F39200"/>
      </a:hlink>
      <a:folHlink>
        <a:srgbClr val="F39200"/>
      </a:folHlink>
    </a:clrScheme>
    <a:fontScheme name="SICK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2"/>
        </a:solidFill>
        <a:ln>
          <a:noFill/>
        </a:ln>
      </a:spPr>
      <a:bodyPr lIns="72000" tIns="72000" rIns="72000" bIns="72000" rtlCol="0" anchor="ctr"/>
      <a:lstStyle>
        <a:defPPr algn="ctr">
          <a:defRPr sz="120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144000" indent="-144000" algn="l">
          <a:buClr>
            <a:schemeClr val="bg2"/>
          </a:buClr>
          <a:buFont typeface="Open Sans" panose="020B0606030504020204" pitchFamily="34" charset="0"/>
          <a:buChar char="›"/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ICK_TEMPLATE_GESPERRT_16_EXP.potx" id="{22F3DF4A-AF48-4E2A-AD62-19B442322C38}" vid="{78B3F12A-F5AC-4004-94D3-B68015FDA9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1722</Words>
  <Application>Microsoft Office PowerPoint</Application>
  <PresentationFormat>Widescreen</PresentationFormat>
  <Paragraphs>370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Open Sans</vt:lpstr>
      <vt:lpstr>Wingdings</vt:lpstr>
      <vt:lpstr>SICK</vt:lpstr>
      <vt:lpstr>picoScan100</vt:lpstr>
      <vt:lpstr>PRODUCT DESCRIPTION</vt:lpstr>
      <vt:lpstr>PRODUCT DESCRIPTION</vt:lpstr>
      <vt:lpstr>PRODUCT DESCRIPTION</vt:lpstr>
      <vt:lpstr>PRODUCT DESCRIPTION</vt:lpstr>
      <vt:lpstr>TECHNICAL DETAILS</vt:lpstr>
      <vt:lpstr>PRODUCT DESCRIPTION</vt:lpstr>
      <vt:lpstr>FEATURES AND BENEFITS</vt:lpstr>
      <vt:lpstr>FEATURES AND BENEFITS</vt:lpstr>
      <vt:lpstr>FEATURES AND BENEFITS</vt:lpstr>
      <vt:lpstr>FEATURES AND BENEFITS</vt:lpstr>
      <vt:lpstr>FEATURES AND BENEFITS</vt:lpstr>
      <vt:lpstr>FEATURES AND BENEFITS</vt:lpstr>
      <vt:lpstr>TARGET APPLICATIONS AND INDUSTIRES</vt:lpstr>
      <vt:lpstr>Thank you for your attention!</vt:lpstr>
    </vt:vector>
  </TitlesOfParts>
  <Company>SICK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Meyer</dc:creator>
  <cp:lastModifiedBy>Bryan Sellars</cp:lastModifiedBy>
  <cp:revision>156</cp:revision>
  <dcterms:created xsi:type="dcterms:W3CDTF">2023-06-14T07:55:31Z</dcterms:created>
  <dcterms:modified xsi:type="dcterms:W3CDTF">2025-08-27T14:05:24Z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-1729120901</vt:i4>
  </property>
  <property fmtid="{D5CDD505-2E9C-101B-9397-08002B2CF9AE}" pid="3" name="_NewReviewCycle">
    <vt:lpwstr/>
  </property>
  <property fmtid="{D5CDD505-2E9C-101B-9397-08002B2CF9AE}" pid="4" name="_EmailSubject">
    <vt:lpwstr>SICK$10K Challenge Landing Page Changes</vt:lpwstr>
  </property>
  <property fmtid="{D5CDD505-2E9C-101B-9397-08002B2CF9AE}" pid="5" name="_AuthorEmail">
    <vt:lpwstr>bryan.sellars@sick.com</vt:lpwstr>
  </property>
  <property fmtid="{D5CDD505-2E9C-101B-9397-08002B2CF9AE}" pid="6" name="_AuthorEmailDisplayName">
    <vt:lpwstr>Bryan Sellars</vt:lpwstr>
  </property>
</Properties>
</file>